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2" r:id="rId4"/>
    <p:sldId id="268" r:id="rId5"/>
    <p:sldId id="265" r:id="rId6"/>
    <p:sldId id="266" r:id="rId7"/>
    <p:sldId id="257" r:id="rId8"/>
    <p:sldId id="271" r:id="rId9"/>
    <p:sldId id="259" r:id="rId10"/>
    <p:sldId id="270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417" autoAdjust="0"/>
  </p:normalViewPr>
  <p:slideViewPr>
    <p:cSldViewPr snapToGrid="0" showGuides="1">
      <p:cViewPr varScale="1">
        <p:scale>
          <a:sx n="77" d="100"/>
          <a:sy n="77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5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powerschool.com/public/" TargetMode="External"/><Relationship Id="rId2" Type="http://schemas.openxmlformats.org/officeDocument/2006/relationships/hyperlink" Target="http://mrsmurphyedu.weebly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y.hrw.com/" TargetMode="External"/><Relationship Id="rId5" Type="http://schemas.openxmlformats.org/officeDocument/2006/relationships/hyperlink" Target="https://clubs2.scholastic.com/" TargetMode="External"/><Relationship Id="rId4" Type="http://schemas.openxmlformats.org/officeDocument/2006/relationships/hyperlink" Target="mailto:amandam.murphy@cms.k12.nc.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Curriculum Night 2015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Honors ELA</a:t>
            </a:r>
          </a:p>
          <a:p>
            <a:r>
              <a:rPr lang="en-US" dirty="0" smtClean="0"/>
              <a:t>Mrs. Murphy</a:t>
            </a:r>
          </a:p>
          <a:p>
            <a:r>
              <a:rPr lang="en-US" dirty="0" smtClean="0"/>
              <a:t>Southwest Middle School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Thank You!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1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Husband, Monte and My Boys Mason (3) &amp; Maddox (1)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637691"/>
            <a:ext cx="6638925" cy="362243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85580" y="828675"/>
            <a:ext cx="954019" cy="666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30746" y="1600200"/>
            <a:ext cx="2954835" cy="4862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FUN FACTS</a:t>
            </a:r>
          </a:p>
          <a:p>
            <a:r>
              <a:rPr lang="en-US" dirty="0" smtClean="0"/>
              <a:t>I have been part of the Southwest family for 10 years.</a:t>
            </a:r>
          </a:p>
          <a:p>
            <a:r>
              <a:rPr lang="en-US" dirty="0" smtClean="0"/>
              <a:t>I have coached softball and basketball.</a:t>
            </a:r>
          </a:p>
          <a:p>
            <a:r>
              <a:rPr lang="en-US" dirty="0" smtClean="0"/>
              <a:t>Coach </a:t>
            </a:r>
            <a:r>
              <a:rPr lang="en-US" dirty="0" err="1" smtClean="0"/>
              <a:t>Keelan</a:t>
            </a:r>
            <a:r>
              <a:rPr lang="en-US" dirty="0" smtClean="0"/>
              <a:t> was my travel team coach when I was in high school.</a:t>
            </a:r>
          </a:p>
          <a:p>
            <a:r>
              <a:rPr lang="en-US" dirty="0" smtClean="0"/>
              <a:t>I love March Madness </a:t>
            </a:r>
          </a:p>
          <a:p>
            <a:r>
              <a:rPr lang="en-US" dirty="0" smtClean="0"/>
              <a:t>I have been to the Dominican Republic 5 times.</a:t>
            </a:r>
          </a:p>
          <a:p>
            <a:r>
              <a:rPr lang="en-US" dirty="0" smtClean="0"/>
              <a:t>Outback Steakhouse is my happy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10096500" cy="1236552"/>
          </a:xfrm>
        </p:spPr>
        <p:txBody>
          <a:bodyPr/>
          <a:lstStyle/>
          <a:p>
            <a:r>
              <a:rPr lang="en-US" dirty="0" smtClean="0"/>
              <a:t>Teaching Philosophy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3528647"/>
            <a:ext cx="10096501" cy="193870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“Intelligence plus character-that is the goal of true education</a:t>
            </a:r>
            <a:r>
              <a:rPr lang="en-US" sz="2000" b="1" dirty="0" smtClean="0"/>
              <a:t>.” </a:t>
            </a:r>
          </a:p>
          <a:p>
            <a:endParaRPr lang="en-US" sz="2000" b="1" dirty="0"/>
          </a:p>
          <a:p>
            <a:r>
              <a:rPr lang="en-US" dirty="0" smtClean="0"/>
              <a:t>– Dr. Martin Luther King, Jr.</a:t>
            </a:r>
          </a:p>
          <a:p>
            <a:endParaRPr lang="en-US" dirty="0" smtClean="0"/>
          </a:p>
          <a:p>
            <a:endParaRPr lang="en-US" sz="2000" dirty="0"/>
          </a:p>
          <a:p>
            <a:r>
              <a:rPr lang="en-US" sz="2000" b="1" dirty="0" smtClean="0"/>
              <a:t>“Character</a:t>
            </a:r>
            <a:r>
              <a:rPr lang="en-US" sz="2000" b="1" dirty="0"/>
              <a:t> is highly esteemed and often given preeminence over pure knowledge</a:t>
            </a:r>
            <a:r>
              <a:rPr lang="en-US" sz="2000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-</a:t>
            </a:r>
            <a:r>
              <a:rPr lang="en-US" dirty="0" smtClean="0"/>
              <a:t>Thomas Jefferson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</a:rPr>
              <a:t>Weebly: </a:t>
            </a:r>
            <a:r>
              <a:rPr lang="en-US" dirty="0">
                <a:latin typeface="Elephant" panose="02020904090505020303" pitchFamily="18" charset="0"/>
                <a:cs typeface="Aharoni" panose="02010803020104030203" pitchFamily="2" charset="-79"/>
                <a:hlinkClick r:id="rId2"/>
              </a:rPr>
              <a:t>http://mrsmurphyedu.weebly.com</a:t>
            </a: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  <a:hlinkClick r:id="rId2"/>
              </a:rPr>
              <a:t>/</a:t>
            </a: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</a:rPr>
              <a:t> </a:t>
            </a:r>
            <a:endParaRPr lang="en-US" dirty="0" smtClean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</a:rPr>
              <a:t>Powerschool</a:t>
            </a:r>
            <a:r>
              <a:rPr lang="en-US" dirty="0">
                <a:latin typeface="Elephant" panose="02020904090505020303" pitchFamily="18" charset="0"/>
                <a:cs typeface="Aharoni" panose="02010803020104030203" pitchFamily="2" charset="-79"/>
              </a:rPr>
              <a:t>: </a:t>
            </a:r>
            <a:r>
              <a:rPr lang="en-US" dirty="0">
                <a:latin typeface="Elephant" panose="02020904090505020303" pitchFamily="18" charset="0"/>
                <a:cs typeface="Aharoni" panose="02010803020104030203" pitchFamily="2" charset="-79"/>
                <a:hlinkClick r:id="rId3"/>
              </a:rPr>
              <a:t>https://cms.powerschool.com/public</a:t>
            </a: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  <a:hlinkClick r:id="rId3"/>
              </a:rPr>
              <a:t>/</a:t>
            </a:r>
            <a:endParaRPr lang="en-US" dirty="0" smtClean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Mrs. Needham</a:t>
            </a:r>
          </a:p>
          <a:p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</a:rPr>
              <a:t>Email: </a:t>
            </a: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  <a:hlinkClick r:id="rId4"/>
              </a:rPr>
              <a:t>amandam.murphy@cms.k12.nc.us</a:t>
            </a:r>
            <a:endParaRPr lang="en-US" dirty="0" smtClean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</a:rPr>
              <a:t>Google (Docs, Slides, Sheets, Search, etc.)</a:t>
            </a:r>
          </a:p>
          <a:p>
            <a:r>
              <a:rPr lang="en-US" dirty="0">
                <a:latin typeface="Elephant" panose="02020904090505020303" pitchFamily="18" charset="0"/>
                <a:cs typeface="Aharoni" panose="02010803020104030203" pitchFamily="2" charset="-79"/>
              </a:rPr>
              <a:t>Scholastic: </a:t>
            </a:r>
            <a:r>
              <a:rPr lang="en-US" dirty="0">
                <a:latin typeface="Elephant" panose="02020904090505020303" pitchFamily="18" charset="0"/>
                <a:cs typeface="Aharoni" panose="02010803020104030203" pitchFamily="2" charset="-79"/>
                <a:hlinkClick r:id="rId5"/>
              </a:rPr>
              <a:t>https://clubs2.scholastic.com</a:t>
            </a: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  <a:hlinkClick r:id="rId5"/>
              </a:rPr>
              <a:t>/</a:t>
            </a:r>
            <a:endParaRPr lang="en-US" dirty="0" smtClean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Class code: GNYH7</a:t>
            </a:r>
          </a:p>
          <a:p>
            <a:pPr marL="0" indent="0">
              <a:buNone/>
            </a:pPr>
            <a:r>
              <a:rPr lang="en-US" dirty="0">
                <a:latin typeface="Elephant" panose="02020904090505020303" pitchFamily="18" charset="0"/>
                <a:cs typeface="Aharoni" panose="02010803020104030203" pitchFamily="2" charset="-79"/>
              </a:rPr>
              <a:t>Online Textbook: </a:t>
            </a:r>
            <a:r>
              <a:rPr lang="en-US" dirty="0">
                <a:latin typeface="Elephant" panose="02020904090505020303" pitchFamily="18" charset="0"/>
                <a:cs typeface="Aharoni" panose="02010803020104030203" pitchFamily="2" charset="-79"/>
                <a:hlinkClick r:id="rId6"/>
              </a:rPr>
              <a:t>http://my.hrw.com</a:t>
            </a: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  <a:hlinkClick r:id="rId6"/>
              </a:rPr>
              <a:t>/</a:t>
            </a:r>
            <a:endParaRPr lang="en-US" dirty="0" smtClean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</a:rPr>
              <a:t>Remind 101: </a:t>
            </a:r>
            <a:r>
              <a:rPr lang="en-US" dirty="0" smtClean="0">
                <a:latin typeface="Elephant" panose="02020904090505020303" pitchFamily="18" charset="0"/>
                <a:cs typeface="Aharoni" panose="02010803020104030203" pitchFamily="2" charset="-79"/>
              </a:rPr>
              <a:t>text @88d486 to 81010</a:t>
            </a:r>
            <a:endParaRPr lang="en-US" dirty="0" smtClean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Personal Technology (flash drive, ear buds, wireless mouse, printer, personal stapler, whiteout)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IR novels (2 per quarter- lexile)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Book Clubs (</a:t>
            </a:r>
            <a:r>
              <a:rPr lang="en-US" sz="2000" i="1" dirty="0" smtClean="0"/>
              <a:t>Frankenstein</a:t>
            </a:r>
            <a:r>
              <a:rPr lang="en-US" sz="2000" dirty="0" smtClean="0"/>
              <a:t>, </a:t>
            </a:r>
            <a:r>
              <a:rPr lang="en-US" sz="2000" i="1" dirty="0" smtClean="0"/>
              <a:t>The Devil’s Arithmetic</a:t>
            </a:r>
            <a:r>
              <a:rPr lang="en-US" sz="2000" dirty="0" smtClean="0"/>
              <a:t>, TBA)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Notebook (of choice)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Loose leaf paper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Pencils and Pens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Personal Pencil Sharpener &amp; Eraser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Highlighter and/or Colored Pencils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Sticky Notes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and Objectives</a:t>
            </a:r>
            <a:endParaRPr lang="en-US" dirty="0"/>
          </a:p>
        </p:txBody>
      </p:sp>
      <p:pic>
        <p:nvPicPr>
          <p:cNvPr id="5" name="Picture Placeholder 4" descr="Close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177" y="1600200"/>
            <a:ext cx="3396996" cy="4572000"/>
          </a:xfrm>
        </p:spPr>
        <p:txBody>
          <a:bodyPr/>
          <a:lstStyle/>
          <a:p>
            <a:r>
              <a:rPr lang="en-US" b="1" u="sng" dirty="0" smtClean="0"/>
              <a:t>Grammar</a:t>
            </a:r>
            <a:r>
              <a:rPr lang="en-US" dirty="0" smtClean="0"/>
              <a:t>: Sentence Diagramming</a:t>
            </a:r>
          </a:p>
          <a:p>
            <a:endParaRPr lang="en-US" dirty="0" smtClean="0"/>
          </a:p>
          <a:p>
            <a:r>
              <a:rPr lang="en-US" b="1" u="sng" dirty="0" smtClean="0"/>
              <a:t>Literature</a:t>
            </a:r>
            <a:r>
              <a:rPr lang="en-US" dirty="0" smtClean="0"/>
              <a:t>: Poetry, Short Stories, Novel Studies (book clubs and </a:t>
            </a:r>
            <a:r>
              <a:rPr lang="en-US" dirty="0"/>
              <a:t>I</a:t>
            </a:r>
            <a:r>
              <a:rPr lang="en-US" dirty="0" smtClean="0"/>
              <a:t>ndependent Reading)</a:t>
            </a:r>
          </a:p>
          <a:p>
            <a:endParaRPr lang="en-US" dirty="0" smtClean="0"/>
          </a:p>
          <a:p>
            <a:r>
              <a:rPr lang="en-US" b="1" u="sng" dirty="0" smtClean="0"/>
              <a:t>Informational Texts</a:t>
            </a:r>
            <a:r>
              <a:rPr lang="en-US" dirty="0" smtClean="0"/>
              <a:t>: Argumentative Texts, Current Events, Propaganda </a:t>
            </a:r>
          </a:p>
          <a:p>
            <a:endParaRPr lang="en-US" dirty="0"/>
          </a:p>
          <a:p>
            <a:r>
              <a:rPr lang="en-US" b="1" u="sng" dirty="0" smtClean="0"/>
              <a:t>Writing and Speaking</a:t>
            </a:r>
            <a:r>
              <a:rPr lang="en-US" dirty="0" smtClean="0"/>
              <a:t>: Essays, Approach Papers,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Diagramming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sentences have a subject (noun) and a predicate (verb)</a:t>
            </a:r>
          </a:p>
          <a:p>
            <a:r>
              <a:rPr lang="en-US" dirty="0" smtClean="0"/>
              <a:t>Formula to find parts of speech</a:t>
            </a:r>
          </a:p>
          <a:p>
            <a:r>
              <a:rPr lang="en-US" dirty="0" smtClean="0"/>
              <a:t>Modifiers</a:t>
            </a:r>
          </a:p>
          <a:p>
            <a:pPr marL="0" indent="0">
              <a:buNone/>
            </a:pPr>
            <a:r>
              <a:rPr lang="en-US" dirty="0" smtClean="0"/>
              <a:t>		    (Subject)  (helping verbs) (action verb)</a:t>
            </a:r>
            <a:endParaRPr lang="en-US" dirty="0"/>
          </a:p>
          <a:p>
            <a:r>
              <a:rPr lang="en-US" dirty="0" smtClean="0"/>
              <a:t>Sample sentence: Students should have been studying.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662246" y="4443046"/>
            <a:ext cx="35169" cy="13833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56892" y="5029200"/>
            <a:ext cx="4021016" cy="468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Grades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New Grading Scale</a:t>
            </a:r>
          </a:p>
          <a:p>
            <a:pPr marL="0" indent="0">
              <a:buNone/>
            </a:pPr>
            <a:r>
              <a:rPr lang="en-US" dirty="0" smtClean="0"/>
              <a:t>90-100 A</a:t>
            </a:r>
          </a:p>
          <a:p>
            <a:pPr marL="0" indent="0">
              <a:buNone/>
            </a:pPr>
            <a:r>
              <a:rPr lang="en-US" dirty="0" smtClean="0"/>
              <a:t>80-89  B</a:t>
            </a:r>
          </a:p>
          <a:p>
            <a:pPr marL="0" indent="0">
              <a:buNone/>
            </a:pPr>
            <a:r>
              <a:rPr lang="en-US" dirty="0" smtClean="0"/>
              <a:t>70-79  C</a:t>
            </a:r>
          </a:p>
          <a:p>
            <a:pPr marL="0" indent="0">
              <a:buNone/>
            </a:pPr>
            <a:r>
              <a:rPr lang="en-US" dirty="0" smtClean="0"/>
              <a:t>60-69  D</a:t>
            </a:r>
          </a:p>
          <a:p>
            <a:pPr marL="0" indent="0">
              <a:buNone/>
            </a:pPr>
            <a:r>
              <a:rPr lang="en-US" dirty="0" smtClean="0"/>
              <a:t>59 and below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Late work/Absentee Policy</a:t>
            </a:r>
          </a:p>
          <a:p>
            <a:pPr marL="0" indent="0">
              <a:buNone/>
            </a:pPr>
            <a:r>
              <a:rPr lang="en-US" dirty="0" smtClean="0"/>
              <a:t>70% of amount earned if an assignment is late. </a:t>
            </a:r>
          </a:p>
          <a:p>
            <a:pPr marL="0" indent="0">
              <a:buNone/>
            </a:pPr>
            <a:r>
              <a:rPr lang="en-US" dirty="0" smtClean="0"/>
              <a:t>Students are allowed 5 school days after return to hand in work without penalty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have electives and science/social studies on an A-day/B-day schedule (every other day)</a:t>
            </a:r>
          </a:p>
          <a:p>
            <a:r>
              <a:rPr lang="en-US" dirty="0" smtClean="0"/>
              <a:t>Students have math and language arts classes everyday.</a:t>
            </a:r>
          </a:p>
          <a:p>
            <a:r>
              <a:rPr lang="en-US" dirty="0" smtClean="0"/>
              <a:t>Nightly reading (IR or Book Club)</a:t>
            </a:r>
          </a:p>
          <a:p>
            <a:r>
              <a:rPr lang="en-US" dirty="0" smtClean="0"/>
              <a:t>Weekly vocabulary</a:t>
            </a:r>
          </a:p>
          <a:p>
            <a:r>
              <a:rPr lang="en-US" dirty="0" smtClean="0"/>
              <a:t>Mrs. Murphy offers tutoring on Thursday mornings at 8 am (by appointment)</a:t>
            </a:r>
          </a:p>
          <a:p>
            <a:r>
              <a:rPr lang="en-US" dirty="0" smtClean="0"/>
              <a:t>Make up quizzes can be taken during homeroom (8:45-9:15) any day of the week.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6" name="Content Placeholder 1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4717833"/>
              </p:ext>
            </p:extLst>
          </p:nvPr>
        </p:nvGraphicFramePr>
        <p:xfrm>
          <a:off x="6172200" y="1600198"/>
          <a:ext cx="4914900" cy="359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  <a:gridCol w="1638300"/>
              </a:tblGrid>
              <a:tr h="898281">
                <a:tc>
                  <a:txBody>
                    <a:bodyPr/>
                    <a:lstStyle/>
                    <a:p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Classes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out</a:t>
                      </a:r>
                      <a:endParaRPr dirty="0"/>
                    </a:p>
                  </a:txBody>
                  <a:tcPr anchor="ctr"/>
                </a:tc>
              </a:tr>
              <a:tr h="898281"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r>
                        <a:rPr lang="en-US" baseline="0" dirty="0" smtClean="0"/>
                        <a:t> </a:t>
                      </a:r>
                      <a:r>
                        <a:rPr dirty="0" smtClean="0"/>
                        <a:t>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9:15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10:45</a:t>
                      </a:r>
                      <a:endParaRPr dirty="0"/>
                    </a:p>
                  </a:txBody>
                  <a:tcPr anchor="ctr"/>
                </a:tc>
              </a:tr>
              <a:tr h="898281">
                <a:tc>
                  <a:txBody>
                    <a:bodyPr/>
                    <a:lstStyle/>
                    <a:p>
                      <a:r>
                        <a:rPr lang="en-US" dirty="0" smtClean="0"/>
                        <a:t>Block </a:t>
                      </a:r>
                      <a:r>
                        <a:rPr baseline="0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10:50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12:54</a:t>
                      </a:r>
                      <a:endParaRPr dirty="0"/>
                    </a:p>
                  </a:txBody>
                  <a:tcPr anchor="ctr"/>
                </a:tc>
              </a:tr>
              <a:tr h="898281"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r>
                        <a:rPr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2:30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3:58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38150"/>
            <a:ext cx="89535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428</Words>
  <Application>Microsoft Office PowerPoint</Application>
  <PresentationFormat>Widescreen</PresentationFormat>
  <Paragraphs>90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Elephant</vt:lpstr>
      <vt:lpstr>Euphemia</vt:lpstr>
      <vt:lpstr>Plantagenet Cherokee</vt:lpstr>
      <vt:lpstr>Wingdings</vt:lpstr>
      <vt:lpstr>Academic Literature 16x9</vt:lpstr>
      <vt:lpstr>Curriculum Night 2015</vt:lpstr>
      <vt:lpstr>About Me</vt:lpstr>
      <vt:lpstr>Teaching Philosophy </vt:lpstr>
      <vt:lpstr>Resources</vt:lpstr>
      <vt:lpstr>Content and Objectives</vt:lpstr>
      <vt:lpstr>Sentence Diagramming</vt:lpstr>
      <vt:lpstr>Grades </vt:lpstr>
      <vt:lpstr>Schedule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2015-09-10T03:04:45Z</dcterms:created>
  <dcterms:modified xsi:type="dcterms:W3CDTF">2015-09-10T22:33:45Z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