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lvl1pPr algn="l" defTabSz="457200" fontAlgn="base" indent="0" marL="0" rtl="0">
      <a:lnSpc>
        <a:spcPct val="100000"/>
      </a:lnSpc>
      <a:spcBef>
        <a:spcPct val="0"/>
      </a:spcBef>
      <a:spcAft>
        <a:spcPct val="0"/>
      </a:spcAft>
      <a:buNone/>
      <a:defRPr b="0" baseline="0" dirty="0" i="0" lang="en-US" smtClean="0" sz="1800" u="none">
        <a:solidFill>
          <a:schemeClr val="tx1"/>
        </a:solidFill>
        <a:latin charset="0" typeface="Arial"/>
        <a:ea charset="-128" typeface="ＭＳ Ｐゴシック"/>
      </a:defRPr>
    </a:lvl1pPr>
    <a:lvl2pPr indent="0" marL="457200">
      <a:lnSpc>
        <a:spcPct val="100000"/>
      </a:lnSpc>
      <a:spcBef>
        <a:spcPct val="0"/>
      </a:spcBef>
      <a:spcAft>
        <a:spcPct val="0"/>
      </a:spcAft>
      <a:buNone/>
      <a:defRPr b="0" dirty="0" i="0" lang="en-US" smtClean="0" sz="1800" u="none">
        <a:solidFill>
          <a:schemeClr val="tx1"/>
        </a:solidFill>
        <a:latin charset="0" typeface="Arial"/>
      </a:defRPr>
    </a:lvl2pPr>
    <a:lvl3pPr indent="0" marL="914400">
      <a:lnSpc>
        <a:spcPct val="100000"/>
      </a:lnSpc>
      <a:spcBef>
        <a:spcPct val="0"/>
      </a:spcBef>
      <a:spcAft>
        <a:spcPct val="0"/>
      </a:spcAft>
      <a:buNone/>
      <a:defRPr b="0" dirty="0" i="0" lang="en-US" smtClean="0" sz="1800" u="none">
        <a:solidFill>
          <a:schemeClr val="tx1"/>
        </a:solidFill>
        <a:latin charset="0" typeface="Arial"/>
      </a:defRPr>
    </a:lvl3pPr>
    <a:lvl4pPr indent="0" marL="1371600">
      <a:lnSpc>
        <a:spcPct val="100000"/>
      </a:lnSpc>
      <a:spcBef>
        <a:spcPct val="0"/>
      </a:spcBef>
      <a:spcAft>
        <a:spcPct val="0"/>
      </a:spcAft>
      <a:buNone/>
      <a:defRPr b="0" dirty="0" i="0" lang="en-US" smtClean="0" sz="1800" u="none">
        <a:solidFill>
          <a:schemeClr val="tx1"/>
        </a:solidFill>
        <a:latin charset="0" typeface="Arial"/>
      </a:defRPr>
    </a:lvl4pPr>
    <a:lvl5pPr indent="0" marL="1828800">
      <a:lnSpc>
        <a:spcPct val="100000"/>
      </a:lnSpc>
      <a:spcBef>
        <a:spcPct val="0"/>
      </a:spcBef>
      <a:spcAft>
        <a:spcPct val="0"/>
      </a:spcAft>
      <a:buNone/>
      <a:defRPr b="0" dirty="0" i="0" lang="en-US" smtClean="0" sz="1800" u="none">
        <a:solidFill>
          <a:schemeClr val="tx1"/>
        </a:solidFill>
        <a:latin charset="0" typeface="Arial"/>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375F991-0B5E-2560-6B93-6539EFB33447}"/>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viewPr>
</file>

<file path=ppt/_rels/presentation.xml.rels><?xml version="1.0" encoding="UTF-8" standalone="yes"?><Relationships xmlns="http://schemas.openxmlformats.org/package/2006/relationships"><Relationship Id="rId25" Target="slides/slide20.xml" Type="http://schemas.openxmlformats.org/officeDocument/2006/relationships/slide"/><Relationship Id="rId24" Target="slides/slide19.xml" Type="http://schemas.openxmlformats.org/officeDocument/2006/relationships/slide"/><Relationship Id="rId21" Target="slides/slide16.xml" Type="http://schemas.openxmlformats.org/officeDocument/2006/relationships/slide"/><Relationship Id="rId19" Target="slides/slide14.xml" Type="http://schemas.openxmlformats.org/officeDocument/2006/relationships/slide"/><Relationship Id="rId20" Target="slides/slide15.xml" Type="http://schemas.openxmlformats.org/officeDocument/2006/relationships/slide"/><Relationship Id="rId18" Target="slides/slide13.xml" Type="http://schemas.openxmlformats.org/officeDocument/2006/relationships/slide"/><Relationship Id="rId17" Target="slides/slide12.xml" Type="http://schemas.openxmlformats.org/officeDocument/2006/relationships/slide"/><Relationship Id="rId16" Target="slides/slide11.xml" Type="http://schemas.openxmlformats.org/officeDocument/2006/relationships/slide"/><Relationship Id="rId15" Target="slides/slide10.xml" Type="http://schemas.openxmlformats.org/officeDocument/2006/relationships/slide"/><Relationship Id="rId14" Target="slides/slide9.xml" Type="http://schemas.openxmlformats.org/officeDocument/2006/relationships/slide"/><Relationship Id="rId13" Target="slides/slide8.xml" Type="http://schemas.openxmlformats.org/officeDocument/2006/relationships/slide"/><Relationship Id="rId12" Target="slides/slide7.xml" Type="http://schemas.openxmlformats.org/officeDocument/2006/relationships/slide"/><Relationship Id="rId11" Target="slides/slide6.xml" Type="http://schemas.openxmlformats.org/officeDocument/2006/relationships/slide"/><Relationship Id="rId10" Target="slides/slide5.xml" Type="http://schemas.openxmlformats.org/officeDocument/2006/relationships/slide"/><Relationship Id="rId9" Target="slides/slide4.xml" Type="http://schemas.openxmlformats.org/officeDocument/2006/relationships/slide"/><Relationship Id="rId8" Target="slides/slide3.xml" Type="http://schemas.openxmlformats.org/officeDocument/2006/relationships/slide"/><Relationship Id="rId7" Target="slides/slide2.xml" Type="http://schemas.openxmlformats.org/officeDocument/2006/relationships/slide"/><Relationship Id="rId6" Target="slides/slide1.xml" Type="http://schemas.openxmlformats.org/officeDocument/2006/relationships/slide"/><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8.xml" Type="http://schemas.openxmlformats.org/officeDocument/2006/relationships/slide"/><Relationship Id="rId2" Target="viewProps.xml" Type="http://schemas.openxmlformats.org/officeDocument/2006/relationships/viewProps"/><Relationship Id="rId22" Target="slides/slide17.xml" Type="http://schemas.openxmlformats.org/officeDocument/2006/relationships/slide"/><Relationship Id="rId1" Target="theme/theme1.xml" Type="http://schemas.openxmlformats.org/officeDocument/2006/relationships/theme"/></Relationship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543D10D-1B83-4EE9-8835-AFAF7628AD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629400" y="274638"/>
            <a:ext cx="2057400" cy="5851525"/>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457200" y="274638"/>
            <a:ext cx="6019800" cy="5851525"/>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8A0F8399-60D2-4F5D-9CEE-64FA3803E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A5BC7F78-48E6-4BBC-B0E1-56BD2A17FC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numCol="1"/>
          <a:lstStyle>
            <a:lvl1pPr algn="l">
              <a:defRPr b="1" cap="all" sz="4000"/>
            </a:lvl1pPr>
          </a:lstStyle>
          <a:p>
            <a:r>
              <a:rPr lang="en-US" smtClean="0"/>
              <a:t>Click to edit Master title style</a:t>
            </a:r>
            <a:endParaRPr lang="en-US"/>
          </a:p>
        </p:txBody>
      </p:sp>
      <p:sp>
        <p:nvSpPr>
          <p:cNvPr id="3" name="Text Placeholder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lvl1pPr>
              <a:defRPr/>
            </a:lvl1pPr>
          </a:lstStyle>
          <a:p>
            <a:endParaRPr lang="en-US"/>
          </a:p>
        </p:txBody>
      </p:sp>
      <p:sp>
        <p:nvSpPr>
          <p:cNvPr id="6" name="Footer Placeholder 5"/>
          <p:cNvSpPr>
            <a:spLocks noGrp="1"/>
          </p:cNvSpPr>
          <p:nvPr>
            <p:ph idx="11" sz="quarter" type="ftr"/>
          </p:nvPr>
        </p:nvSpPr>
        <p:spPr/>
        <p:txBody>
          <a:bodyPr numCol="1"/>
          <a:lstStyle>
            <a:lvl1pPr>
              <a:defRPr/>
            </a:lvl1pPr>
          </a:lstStyle>
          <a:p>
            <a:endParaRPr lang="en-US"/>
          </a:p>
        </p:txBody>
      </p:sp>
      <p:sp>
        <p:nvSpPr>
          <p:cNvPr id="7" name="Slide Number Placeholder 6"/>
          <p:cNvSpPr>
            <a:spLocks noGrp="1"/>
          </p:cNvSpPr>
          <p:nvPr>
            <p:ph idx="12" sz="quarter" type="sldNum"/>
          </p:nvPr>
        </p:nvSpPr>
        <p:spPr/>
        <p:txBody>
          <a:bodyPr numCol="1"/>
          <a:lstStyle>
            <a:lvl1pPr>
              <a:defRPr/>
            </a:lvl1pPr>
          </a:lstStyle>
          <a:p>
            <a:fld id="{146B05A8-4507-4941-A8ED-92C83DD237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lvl1pPr>
              <a:defRPr/>
            </a:lvl1pPr>
          </a:lstStyle>
          <a:p>
            <a:endParaRPr lang="en-US"/>
          </a:p>
        </p:txBody>
      </p:sp>
      <p:sp>
        <p:nvSpPr>
          <p:cNvPr id="4" name="Footer Placeholder 3"/>
          <p:cNvSpPr>
            <a:spLocks noGrp="1"/>
          </p:cNvSpPr>
          <p:nvPr>
            <p:ph idx="11" sz="quarter" type="ftr"/>
          </p:nvPr>
        </p:nvSpPr>
        <p:spPr/>
        <p:txBody>
          <a:bodyPr numCol="1"/>
          <a:lstStyle>
            <a:lvl1pPr>
              <a:defRPr/>
            </a:lvl1pPr>
          </a:lstStyle>
          <a:p>
            <a:endParaRPr lang="en-US"/>
          </a:p>
        </p:txBody>
      </p:sp>
      <p:sp>
        <p:nvSpPr>
          <p:cNvPr id="5" name="Slide Number Placeholder 4"/>
          <p:cNvSpPr>
            <a:spLocks noGrp="1"/>
          </p:cNvSpPr>
          <p:nvPr>
            <p:ph idx="12" sz="quarter" type="sldNum"/>
          </p:nvPr>
        </p:nvSpPr>
        <p:spPr/>
        <p:txBody>
          <a:bodyPr numCol="1"/>
          <a:lstStyle>
            <a:lvl1pPr>
              <a:defRPr/>
            </a:lvl1pPr>
          </a:lstStyle>
          <a:p>
            <a:fld id="{2D52B7B6-6F1B-4A62-B87E-81AD4998D8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lvl1pPr>
              <a:defRPr/>
            </a:lvl1pPr>
          </a:lstStyle>
          <a:p>
            <a:endParaRPr lang="en-US"/>
          </a:p>
        </p:txBody>
      </p:sp>
      <p:sp>
        <p:nvSpPr>
          <p:cNvPr id="3" name="Footer Placeholder 2"/>
          <p:cNvSpPr>
            <a:spLocks noGrp="1"/>
          </p:cNvSpPr>
          <p:nvPr>
            <p:ph idx="11" sz="quarter" type="ftr"/>
          </p:nvPr>
        </p:nvSpPr>
        <p:spPr/>
        <p:txBody>
          <a:bodyPr numCol="1"/>
          <a:lstStyle>
            <a:lvl1pPr>
              <a:defRPr/>
            </a:lvl1pPr>
          </a:lstStyle>
          <a:p>
            <a:endParaRPr lang="en-US"/>
          </a:p>
        </p:txBody>
      </p:sp>
      <p:sp>
        <p:nvSpPr>
          <p:cNvPr id="4" name="Slide Number Placeholder 3"/>
          <p:cNvSpPr>
            <a:spLocks noGrp="1"/>
          </p:cNvSpPr>
          <p:nvPr>
            <p:ph idx="12" sz="quarter" type="sldNum"/>
          </p:nvPr>
        </p:nvSpPr>
        <p:spPr/>
        <p:txBody>
          <a:bodyPr numCol="1"/>
          <a:lstStyle>
            <a:lvl1pPr>
              <a:defRPr/>
            </a:lvl1pPr>
          </a:lstStyle>
          <a:p>
            <a:fld id="{08F7B79A-4EA2-44AE-9F7F-F6A143AD2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numCol="1"/>
          <a:lstStyle>
            <a:lvl1pPr algn="l">
              <a:defRPr b="1" sz="2000"/>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numCol="1"/>
          <a:lstStyle>
            <a:lvl1pPr algn="l">
              <a:defRPr b="1" sz="2000"/>
            </a:lvl1pPr>
          </a:lstStyle>
          <a:p>
            <a:r>
              <a:rPr lang="en-US" smtClean="0"/>
              <a:t>Click to edit Master title style</a:t>
            </a:r>
            <a:endParaRPr lang="en-US"/>
          </a:p>
        </p:txBody>
      </p:sp>
      <p:sp>
        <p:nvSpPr>
          <p:cNvPr id="3" name="Picture Placeholder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3D69B"/>
            </a:gs>
            <a:gs pos="100000">
              <a:srgbClr val="000000"/>
            </a:gs>
          </a:gsLst>
          <a:lin ang="20040000" scaled="0"/>
        </a:gradFill>
        <a:effectLst/>
      </p:bgPr>
    </p:bg>
    <p:spTree>
      <p:nvGrpSpPr>
        <p:cNvPr id="1" name=""/>
        <p:cNvGrpSpPr/>
        <p:nvPr/>
      </p:nvGrpSpPr>
      <p:grpSpPr>
        <a:xfrm>
          <a:off x="0" y="0"/>
          <a:ext cx="0" cy="0"/>
          <a:chOff x="0" y="0"/>
          <a:chExt cx="0" cy="0"/>
        </a:xfrm>
      </p:grpSpPr>
      <p:sp>
        <p:nvSpPr>
          <p:cNvPr id="1" name="Text Box 1"/>
          <p:cNvSpPr>
            <a:spLocks/>
          </p:cNvSpPr>
          <p:nvPr>
            <p:ph type="title"/>
          </p:nvPr>
        </p:nvSpPr>
        <p:spPr>
          <a:xfrm>
            <a:off x="457200" y="274637"/>
            <a:ext cx="8229600" cy="1143000"/>
          </a:xfrm>
          <a:prstGeom prst="rect">
            <a:avLst/>
          </a:prstGeom>
          <a:ln>
            <a:noFill/>
          </a:ln>
        </p:spPr>
        <p:txBody>
          <a:bodyPr anchor="ctr" numCol="1"/>
          <a:lstStyle/>
          <a:p>
            <a:endParaRPr/>
          </a:p>
        </p:txBody>
      </p:sp>
      <p:sp>
        <p:nvSpPr>
          <p:cNvPr id="2" name="Text Box 2"/>
          <p:cNvSpPr>
            <a:spLocks/>
          </p:cNvSpPr>
          <p:nvPr>
            <p:ph idx="1" type="body"/>
          </p:nvPr>
        </p:nvSpPr>
        <p:spPr>
          <a:xfrm>
            <a:off x="457200" y="1600200"/>
            <a:ext cx="8229600" cy="4525962"/>
          </a:xfrm>
          <a:prstGeom prst="rect">
            <a:avLst/>
          </a:prstGeom>
          <a:ln>
            <a:noFill/>
          </a:ln>
        </p:spPr>
        <p:txBody>
          <a:bodyPr numCol="1"/>
          <a:lstStyle/>
          <a:p>
            <a:endParaRPr/>
          </a:p>
          <a:p>
            <a:endParaRPr/>
          </a:p>
          <a:p>
            <a:endParaRPr/>
          </a:p>
          <a:p>
            <a:endParaRPr/>
          </a:p>
          <a:p>
            <a:endParaRPr/>
          </a:p>
        </p:txBody>
      </p:sp>
      <p:sp>
        <p:nvSpPr>
          <p:cNvPr id="3" name="Text Box 3"/>
          <p:cNvSpPr>
            <a:spLocks/>
          </p:cNvSpPr>
          <p:nvPr>
            <p:ph idx="2" sz="half" type="dt"/>
          </p:nvPr>
        </p:nvSpPr>
        <p:spPr>
          <a:xfrm>
            <a:off x="457200" y="6356350"/>
            <a:ext cx="2133600" cy="365125"/>
          </a:xfrm>
          <a:prstGeom prst="rect">
            <a:avLst/>
          </a:prstGeom>
          <a:ln>
            <a:noFill/>
          </a:ln>
        </p:spPr>
        <p:txBody>
          <a:bodyPr anchor="ctr" numCol="1"/>
          <a:lstStyle/>
          <a:p>
            <a:pPr/>
            <a:r>
              <a:rPr dirty="0" lang="en-US" smtClean="0" sz="1200">
                <a:solidFill>
                  <a:srgbClr val="898989"/>
                </a:solidFill>
                <a:latin charset="0" typeface="Calibri"/>
              </a:rPr>
              <a:t>*</a:t>
            </a:r>
          </a:p>
        </p:txBody>
      </p:sp>
      <p:sp>
        <p:nvSpPr>
          <p:cNvPr id="4" name="Text Box 4"/>
          <p:cNvSpPr>
            <a:spLocks/>
          </p:cNvSpPr>
          <p:nvPr>
            <p:ph idx="3" sz="quarter" type="ftr"/>
          </p:nvPr>
        </p:nvSpPr>
        <p:spPr>
          <a:xfrm>
            <a:off x="3124200" y="6356350"/>
            <a:ext cx="2895600" cy="365125"/>
          </a:xfrm>
          <a:prstGeom prst="rect">
            <a:avLst/>
          </a:prstGeom>
          <a:ln>
            <a:noFill/>
          </a:ln>
        </p:spPr>
        <p:txBody>
          <a:bodyPr anchor="ctr" numCol="1"/>
          <a:lstStyle/>
          <a:p>
            <a:endParaRPr/>
          </a:p>
        </p:txBody>
      </p:sp>
      <p:sp>
        <p:nvSpPr>
          <p:cNvPr id="5" name="Text Box 5"/>
          <p:cNvSpPr>
            <a:spLocks/>
          </p:cNvSpPr>
          <p:nvPr>
            <p:ph idx="4" sz="quarter" type="sldNum"/>
          </p:nvPr>
        </p:nvSpPr>
        <p:spPr>
          <a:xfrm>
            <a:off x="6553200" y="6356350"/>
            <a:ext cx="2133600" cy="365125"/>
          </a:xfrm>
          <a:prstGeom prst="rect">
            <a:avLst/>
          </a:prstGeom>
          <a:ln>
            <a:noFill/>
          </a:ln>
        </p:spPr>
        <p:txBody>
          <a:bodyPr anchor="ctr" numCol="1"/>
          <a:lstStyle/>
          <a:p>
            <a:pPr algn="r"/>
            <a:r>
              <a:rPr dirty="0" lang="en-US" smtClean="0" sz="1200">
                <a:solidFill>
                  <a:srgbClr val="898989"/>
                </a:solidFill>
                <a:latin charset="0" typeface="Calibri"/>
              </a:rPr>
              <a:t>*</a:t>
            </a:r>
          </a:p>
        </p:txBody>
      </p:sp>
    </p:spTree>
  </p:cSld>
  <p:clrMap accent1="accent1" accent2="accent2" accent3="accent3" accent4="accent4" accent5="accent5" accent6="accent6" bg1="lt1" bg2="lt2" folHlink="folHlink" hlink="hlink" tx1="dk1" tx2="dk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spd="med">
    <p:randomBar/>
  </p:transition>
  <p:txStyles>
    <p:titleStyle>
      <a:lvl1pPr algn="ctr" defTabSz="457200" fontAlgn="base" indent="0" marL="0" rtl="0">
        <a:lnSpc>
          <a:spcPct val="100000"/>
        </a:lnSpc>
        <a:spcBef>
          <a:spcPct val="0"/>
        </a:spcBef>
        <a:spcAft>
          <a:spcPct val="0"/>
        </a:spcAft>
        <a:buNone/>
        <a:defRPr b="0" baseline="0" dirty="0" i="0" lang="en-US" smtClean="0" sz="4400" u="none">
          <a:solidFill>
            <a:schemeClr val="tx1"/>
          </a:solidFill>
          <a:latin charset="0" typeface="Calibri"/>
          <a:ea charset="-128" typeface="ＭＳ Ｐゴシック"/>
        </a:defRPr>
      </a:lvl1pPr>
    </p:titleStyle>
    <p:bodyStyle>
      <a:lvl1pPr algn="l" defTabSz="457200" fontAlgn="base" indent="-342900" marL="342900" rtl="0">
        <a:lnSpc>
          <a:spcPct val="100000"/>
        </a:lnSpc>
        <a:spcBef>
          <a:spcPct val="20000"/>
        </a:spcBef>
        <a:spcAft>
          <a:spcPct val="0"/>
        </a:spcAft>
        <a:buFont charset="0" typeface="Arial"/>
        <a:buChar char="•"/>
        <a:defRPr b="0" baseline="0" dirty="0" i="0" lang="en-US" smtClean="0" sz="3200" u="none">
          <a:solidFill>
            <a:schemeClr val="tx1"/>
          </a:solidFill>
          <a:latin charset="0" typeface="Calibri"/>
          <a:ea charset="-128" typeface="ＭＳ Ｐゴシック"/>
        </a:defRPr>
      </a:lvl1pPr>
      <a:lvl2pPr indent="-285750" marL="742950">
        <a:lnSpc>
          <a:spcPct val="100000"/>
        </a:lnSpc>
        <a:spcBef>
          <a:spcPct val="20000"/>
        </a:spcBef>
        <a:spcAft>
          <a:spcPct val="0"/>
        </a:spcAft>
        <a:buFont charset="0" typeface="Arial"/>
        <a:buChar char="–"/>
        <a:defRPr b="0" dirty="0" i="0" lang="en-US" smtClean="0" sz="2800" u="none">
          <a:solidFill>
            <a:schemeClr val="tx1"/>
          </a:solidFill>
          <a:latin charset="0" typeface="Calibri"/>
        </a:defRPr>
      </a:lvl2pPr>
      <a:lvl3pPr indent="-228600" marL="1143000">
        <a:lnSpc>
          <a:spcPct val="100000"/>
        </a:lnSpc>
        <a:spcBef>
          <a:spcPct val="20000"/>
        </a:spcBef>
        <a:spcAft>
          <a:spcPct val="0"/>
        </a:spcAft>
        <a:buFont charset="0" typeface="Arial"/>
        <a:buChar char="•"/>
        <a:defRPr b="0" dirty="0" i="0" lang="en-US" smtClean="0" sz="2400" u="none">
          <a:solidFill>
            <a:schemeClr val="tx1"/>
          </a:solidFill>
          <a:latin charset="0" typeface="Calibri"/>
        </a:defRPr>
      </a:lvl3pPr>
      <a:lvl4pPr indent="-228600" marL="1600200">
        <a:lnSpc>
          <a:spcPct val="100000"/>
        </a:lnSpc>
        <a:spcBef>
          <a:spcPct val="20000"/>
        </a:spcBef>
        <a:spcAft>
          <a:spcPct val="0"/>
        </a:spcAft>
        <a:buFont charset="0" typeface="Arial"/>
        <a:buChar char="–"/>
        <a:defRPr b="0" dirty="0" i="0" lang="en-US" smtClean="0" sz="2000" u="none">
          <a:solidFill>
            <a:schemeClr val="tx1"/>
          </a:solidFill>
          <a:latin charset="0" typeface="Calibri"/>
        </a:defRPr>
      </a:lvl4pPr>
      <a:lvl5pPr indent="-228600" marL="2057400">
        <a:lnSpc>
          <a:spcPct val="100000"/>
        </a:lnSpc>
        <a:spcBef>
          <a:spcPct val="20000"/>
        </a:spcBef>
        <a:spcAft>
          <a:spcPct val="0"/>
        </a:spcAft>
        <a:buFont charset="0" typeface="Arial"/>
        <a:buChar char="»"/>
        <a:defRPr b="0" dirty="0" i="0" lang="en-US" smtClean="0" sz="2000" u="none">
          <a:solidFill>
            <a:schemeClr val="tx1"/>
          </a:solidFill>
          <a:latin charset="0" typeface="Calibri"/>
        </a:defRPr>
      </a:lvl5pPr>
    </p:bodyStyle>
    <p:otherStyle>
      <a:lvl1pPr algn="l" defTabSz="457200" fontAlgn="base" indent="0" marL="0" rtl="0">
        <a:lnSpc>
          <a:spcPct val="100000"/>
        </a:lnSpc>
        <a:spcBef>
          <a:spcPct val="0"/>
        </a:spcBef>
        <a:spcAft>
          <a:spcPct val="0"/>
        </a:spcAft>
        <a:buNone/>
        <a:defRPr b="0" baseline="0" dirty="0" i="0" lang="en-US" smtClean="0" sz="1800" u="none">
          <a:solidFill>
            <a:schemeClr val="tx1"/>
          </a:solidFill>
          <a:latin charset="0" typeface="Calibri"/>
        </a:defRPr>
      </a:lvl1pPr>
      <a:lvl2pPr indent="0" marL="457200">
        <a:lnSpc>
          <a:spcPct val="100000"/>
        </a:lnSpc>
        <a:spcBef>
          <a:spcPct val="0"/>
        </a:spcBef>
        <a:spcAft>
          <a:spcPct val="0"/>
        </a:spcAft>
        <a:buNone/>
        <a:defRPr b="0" dirty="0" i="0" lang="en-US" smtClean="0" sz="1800" u="none">
          <a:solidFill>
            <a:schemeClr val="tx1"/>
          </a:solidFill>
          <a:latin charset="0" typeface="Calibri"/>
        </a:defRPr>
      </a:lvl2pPr>
      <a:lvl3pPr indent="0" marL="914400">
        <a:lnSpc>
          <a:spcPct val="100000"/>
        </a:lnSpc>
        <a:spcBef>
          <a:spcPct val="0"/>
        </a:spcBef>
        <a:spcAft>
          <a:spcPct val="0"/>
        </a:spcAft>
        <a:buNone/>
        <a:defRPr b="0" dirty="0" i="0" lang="en-US" smtClean="0" sz="1800" u="none">
          <a:solidFill>
            <a:schemeClr val="tx1"/>
          </a:solidFill>
          <a:latin charset="0" typeface="Calibri"/>
        </a:defRPr>
      </a:lvl3pPr>
      <a:lvl4pPr indent="0" marL="1371600">
        <a:lnSpc>
          <a:spcPct val="100000"/>
        </a:lnSpc>
        <a:spcBef>
          <a:spcPct val="0"/>
        </a:spcBef>
        <a:spcAft>
          <a:spcPct val="0"/>
        </a:spcAft>
        <a:buNone/>
        <a:defRPr b="0" dirty="0" i="0" lang="en-US" smtClean="0" sz="1800" u="none">
          <a:solidFill>
            <a:schemeClr val="tx1"/>
          </a:solidFill>
          <a:latin charset="0" typeface="Calibri"/>
        </a:defRPr>
      </a:lvl4pPr>
      <a:lvl5pPr indent="0" marL="1828800">
        <a:lnSpc>
          <a:spcPct val="100000"/>
        </a:lnSpc>
        <a:spcBef>
          <a:spcPct val="0"/>
        </a:spcBef>
        <a:spcAft>
          <a:spcPct val="0"/>
        </a:spcAft>
        <a:buNone/>
        <a:defRPr b="0" dirty="0" i="0" lang="en-US" smtClean="0" sz="1800" u="none">
          <a:solidFill>
            <a:schemeClr val="tx1"/>
          </a:solidFill>
          <a:latin charset="0" typeface="Calibri"/>
        </a:defRPr>
      </a:lvl5pPr>
    </p:otherStyle>
  </p:txStyles>
</p:sldMaster>
</file>

<file path=ppt/slides/_rels/slide1.xml.rels><?xml version="1.0" encoding="UTF-8" standalone="yes"?><Relationships xmlns="http://schemas.openxmlformats.org/package/2006/relationships"><Relationship Id="rId2" Target="../media/image1.png" Type="http://schemas.openxmlformats.org/officeDocument/2006/relationships/image"/><Relationship Id="rId1" Target="../slideLayouts/slideLayout7.xml" Type="http://schemas.openxmlformats.org/officeDocument/2006/relationships/slideLayout"/></Relationships>
</file>

<file path=ppt/slides/_rels/slide10.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2.jpeg" Type="http://schemas.openxmlformats.org/officeDocument/2006/relationships/image"/><Relationship Id="rId1" Target="../slideLayouts/slideLayout7.xml" Type="http://schemas.openxmlformats.org/officeDocument/2006/relationships/slideLayout"/></Relationships>
</file>

<file path=ppt/slides/_rels/slide20.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media/image3.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4.png" Type="http://schemas.openxmlformats.org/officeDocument/2006/relationships/imag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p:cNvPicPr>
          <p:nvPr/>
        </p:nvPicPr>
        <p:blipFill>
          <a:blip r:embed="rId2"/>
          <a:stretch/>
        </p:blipFill>
        <p:spPr>
          <a:xfrm>
            <a:off x="682625" y="622300"/>
            <a:ext cx="7785100" cy="4394200"/>
          </a:xfrm>
          <a:prstGeom prst="rect">
            <a:avLst/>
          </a:prstGeom>
        </p:spPr>
      </p:pic>
    </p:spTree>
  </p:cSld>
  <p:clrMapOvr>
    <a:masterClrMapping/>
  </p:clrMapOvr>
  <p:transition spd="med">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30"/>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i="1" lang="en-US" smtClean="0">
                <a:latin charset="0" typeface="Cracked"/>
              </a:rPr>
              <a:t>Rime of the Ancient Mariner</a:t>
            </a:r>
          </a:p>
        </p:txBody>
      </p:sp>
      <p:sp>
        <p:nvSpPr>
          <p:cNvPr id="31" name="Text Box 31"/>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An epic poem by Samuel Taylor Coleridge in which a sailor kills an albatross and learns (through spiritual and supernatural events) to respect the sea (the natural world). His disregard for nature and tradition leads to his and every other sailor’s demise</a:t>
            </a:r>
          </a:p>
        </p:txBody>
      </p:sp>
    </p:spTree>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32"/>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Letters I-IV (Prologue)</a:t>
            </a:r>
          </a:p>
        </p:txBody>
      </p:sp>
      <p:sp>
        <p:nvSpPr>
          <p:cNvPr id="33" name="Text Box 33"/>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Epistolary</a:t>
            </a:r>
          </a:p>
          <a:p>
            <a:pPr indent="-342900" marL="342900"/>
            <a:r>
              <a:rPr dirty="0" lang="en-US" smtClean="0"/>
              <a:t>The narrator Robert Walton writes to his sister, Margaret Saville</a:t>
            </a:r>
          </a:p>
          <a:p>
            <a:pPr indent="-342900" marL="342900"/>
            <a:r>
              <a:rPr dirty="0" lang="en-US" smtClean="0"/>
              <a:t>Walton embarks on a Romantic Quest </a:t>
            </a:r>
          </a:p>
          <a:p>
            <a:pPr indent="-285750" lvl="1" marL="742950"/>
            <a:r>
              <a:rPr dirty="0" lang="en-US" smtClean="0"/>
              <a:t>Wants to discover a passage near the North Pole to Asia </a:t>
            </a:r>
          </a:p>
          <a:p>
            <a:pPr indent="-285750" lvl="1" marL="742950"/>
            <a:r>
              <a:rPr dirty="0" lang="en-US" smtClean="0"/>
              <a:t>Wants to discover the secret of the compass magnet</a:t>
            </a:r>
          </a:p>
        </p:txBody>
      </p:sp>
    </p:spTree>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34"/>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a:t>
            </a:r>
          </a:p>
        </p:txBody>
      </p:sp>
      <p:sp>
        <p:nvSpPr>
          <p:cNvPr id="35" name="Text Box 35"/>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lnSpc>
                <a:spcPct val="90000"/>
              </a:lnSpc>
            </a:pPr>
            <a:r>
              <a:rPr dirty="0" lang="en-US" smtClean="0" sz="2700"/>
              <a:t>December 11th</a:t>
            </a:r>
          </a:p>
          <a:p>
            <a:pPr indent="-342900" marL="342900">
              <a:lnSpc>
                <a:spcPct val="90000"/>
              </a:lnSpc>
            </a:pPr>
            <a:r>
              <a:rPr dirty="0" lang="en-US" smtClean="0" sz="2700"/>
              <a:t>Walton is far north of London in Saint Petersburg, Russia</a:t>
            </a:r>
          </a:p>
          <a:p>
            <a:pPr indent="-342900" marL="342900">
              <a:lnSpc>
                <a:spcPct val="90000"/>
              </a:lnSpc>
            </a:pPr>
            <a:r>
              <a:rPr dirty="0" lang="en-US" smtClean="0" sz="2700"/>
              <a:t>Imagines the North Pole not as the “capital of frost and desolation” but the “region of beauty and delight”</a:t>
            </a:r>
          </a:p>
          <a:p>
            <a:pPr indent="-342900" marL="342900">
              <a:lnSpc>
                <a:spcPct val="90000"/>
              </a:lnSpc>
            </a:pPr>
            <a:r>
              <a:rPr dirty="0" lang="en-US" smtClean="0" sz="2700"/>
              <a:t>Reveals his Romantic Quest</a:t>
            </a:r>
          </a:p>
          <a:p>
            <a:pPr indent="-342900" marL="342900">
              <a:lnSpc>
                <a:spcPct val="90000"/>
              </a:lnSpc>
            </a:pPr>
            <a:r>
              <a:rPr dirty="0" lang="en-US" smtClean="0" sz="2700"/>
              <a:t>Has dreamed of being an explorer since he was a boy, but his father forbid it</a:t>
            </a:r>
          </a:p>
          <a:p>
            <a:pPr indent="-342900" marL="342900">
              <a:lnSpc>
                <a:spcPct val="90000"/>
              </a:lnSpc>
            </a:pPr>
            <a:r>
              <a:rPr dirty="0" lang="en-US" smtClean="0" sz="2700"/>
              <a:t>Inherited cousin’s fortune, which allowed him to pursue exploration</a:t>
            </a:r>
          </a:p>
        </p:txBody>
      </p:sp>
    </p:spTree>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36"/>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II</a:t>
            </a:r>
          </a:p>
        </p:txBody>
      </p:sp>
      <p:sp>
        <p:nvSpPr>
          <p:cNvPr id="37" name="Text Box 37"/>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lnSpc>
                <a:spcPct val="80000"/>
              </a:lnSpc>
            </a:pPr>
            <a:r>
              <a:rPr dirty="0" lang="en-US" smtClean="0" sz="2700"/>
              <a:t>March 28</a:t>
            </a:r>
            <a:r>
              <a:rPr baseline="30000" dirty="0" lang="en-US" smtClean="0" sz="2700"/>
              <a:t>th</a:t>
            </a:r>
            <a:r>
              <a:rPr dirty="0" lang="en-US" smtClean="0" sz="2700"/>
              <a:t> </a:t>
            </a:r>
          </a:p>
          <a:p>
            <a:pPr indent="-342900" marL="342900">
              <a:lnSpc>
                <a:spcPct val="80000"/>
              </a:lnSpc>
            </a:pPr>
            <a:r>
              <a:rPr dirty="0" lang="en-US" smtClean="0" sz="2700"/>
              <a:t>Surrounded by frost and snow</a:t>
            </a:r>
          </a:p>
          <a:p>
            <a:pPr indent="-342900" marL="342900">
              <a:lnSpc>
                <a:spcPct val="80000"/>
              </a:lnSpc>
            </a:pPr>
            <a:r>
              <a:rPr dirty="0" lang="en-US" smtClean="0" sz="2700"/>
              <a:t>Expresses desire for friendship</a:t>
            </a:r>
          </a:p>
          <a:p>
            <a:pPr indent="-285750" lvl="1" marL="742950">
              <a:lnSpc>
                <a:spcPct val="80000"/>
              </a:lnSpc>
            </a:pPr>
            <a:r>
              <a:rPr dirty="0" lang="en-US" smtClean="0" sz="2400"/>
              <a:t>Surrounded by people, but no one is his equal</a:t>
            </a:r>
          </a:p>
          <a:p>
            <a:pPr indent="-285750" lvl="1" marL="742950">
              <a:lnSpc>
                <a:spcPct val="80000"/>
              </a:lnSpc>
            </a:pPr>
            <a:r>
              <a:rPr dirty="0" lang="en-US" smtClean="0" sz="2400"/>
              <a:t>Wants someone who is gentle, courageous, educated, intelligent, well-mannered, and with similar tastes</a:t>
            </a:r>
          </a:p>
          <a:p>
            <a:pPr indent="-342900" marL="342900">
              <a:lnSpc>
                <a:spcPct val="80000"/>
              </a:lnSpc>
            </a:pPr>
            <a:r>
              <a:rPr dirty="0" lang="en-US" smtClean="0" sz="2700"/>
              <a:t>Alludes to the </a:t>
            </a:r>
            <a:r>
              <a:rPr dirty="0" i="1" lang="en-US" smtClean="0" sz="2700"/>
              <a:t>Rime of the Ancient Mariner</a:t>
            </a:r>
          </a:p>
          <a:p>
            <a:pPr indent="-285750" lvl="1" marL="742950">
              <a:lnSpc>
                <a:spcPct val="80000"/>
              </a:lnSpc>
            </a:pPr>
            <a:r>
              <a:rPr dirty="0" lang="en-US" smtClean="0" sz="2400"/>
              <a:t>“…I shall kill no albatross. Therefore, do not worry about my safety or about my coming back to you as scornful and woeful as the ‘Ancient Mariner’…I have often attributed my attachment to—my passionate enthusiasm for—the dangerous mysteries of the ocean to that poem by Coleridge” (13).</a:t>
            </a:r>
          </a:p>
        </p:txBody>
      </p:sp>
    </p:spTree>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38"/>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III</a:t>
            </a:r>
          </a:p>
        </p:txBody>
      </p:sp>
      <p:sp>
        <p:nvSpPr>
          <p:cNvPr id="39" name="Text Box 39"/>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July 7th</a:t>
            </a:r>
          </a:p>
          <a:p>
            <a:pPr indent="-342900" marL="342900"/>
            <a:r>
              <a:rPr dirty="0" lang="en-US" smtClean="0"/>
              <a:t>Writes to assure Margaret of his safety</a:t>
            </a:r>
          </a:p>
          <a:p>
            <a:pPr indent="-342900" marL="342900"/>
            <a:r>
              <a:rPr dirty="0" lang="en-US" smtClean="0"/>
              <a:t>Mentions floating sheets of ice that continually pass—indicating dangers ahead</a:t>
            </a:r>
          </a:p>
          <a:p>
            <a:pPr indent="-342900" marL="342900"/>
            <a:r>
              <a:rPr dirty="0" lang="en-US" smtClean="0"/>
              <a:t>Tells her that he will be “cool, persevering, and prudent” (15). </a:t>
            </a:r>
          </a:p>
        </p:txBody>
      </p:sp>
    </p:spTree>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40"/>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a:t>
            </a:r>
          </a:p>
        </p:txBody>
      </p:sp>
      <p:sp>
        <p:nvSpPr>
          <p:cNvPr id="41" name="Text Box 41"/>
          <p:cNvSpPr>
            <a:spLocks/>
          </p:cNvSpPr>
          <p:nvPr>
            <p:ph type="obj"/>
          </p:nvPr>
        </p:nvSpPr>
        <p:spPr>
          <a:xfrm>
            <a:off x="457200" y="1417637"/>
            <a:ext cx="8229600" cy="4708525"/>
          </a:xfrm>
          <a:prstGeom prst="rect">
            <a:avLst/>
          </a:prstGeom>
        </p:spPr>
        <p:txBody>
          <a:bodyPr anchor="t" bIns="45720" lIns="91440" numCol="1" rIns="91440" tIns="45720" wrap="square"/>
          <a:lstStyle/>
          <a:p>
            <a:pPr indent="-342900" marL="342900"/>
            <a:r>
              <a:rPr dirty="0" lang="en-US" smtClean="0" sz="2500"/>
              <a:t>August 5</a:t>
            </a:r>
            <a:r>
              <a:rPr baseline="30000" dirty="0" lang="en-US" smtClean="0" sz="2500"/>
              <a:t>th</a:t>
            </a:r>
            <a:r>
              <a:rPr dirty="0" lang="en-US" smtClean="0" sz="2500"/>
              <a:t> </a:t>
            </a:r>
          </a:p>
          <a:p>
            <a:pPr indent="-342900" marL="342900"/>
            <a:r>
              <a:rPr dirty="0" lang="en-US" smtClean="0" sz="2500"/>
              <a:t>A week prior, nearly surrounded by ice and fog, which was dangerous</a:t>
            </a:r>
          </a:p>
          <a:p>
            <a:pPr indent="-342900" marL="342900"/>
            <a:r>
              <a:rPr dirty="0" lang="en-US" smtClean="0" sz="2500"/>
              <a:t>Mist cleared and Walton and crew saw low carriage, fixed on a sleigh and drawn by dogs, moving north, half a mile away. </a:t>
            </a:r>
          </a:p>
          <a:p>
            <a:pPr indent="-285750" lvl="1" marL="742950"/>
            <a:r>
              <a:rPr dirty="0" lang="en-US" smtClean="0" sz="2500"/>
              <a:t>“Being” that had the shape of a man, but was gigantic, sat on the sleigh. </a:t>
            </a:r>
          </a:p>
          <a:p>
            <a:pPr indent="-285750" lvl="1" marL="742950"/>
            <a:r>
              <a:rPr dirty="0" lang="en-US" smtClean="0" sz="2500"/>
              <a:t>Disappeared among the distant glaciers</a:t>
            </a:r>
          </a:p>
          <a:p>
            <a:pPr indent="-342900" marL="342900"/>
            <a:r>
              <a:rPr dirty="0" lang="en-US" smtClean="0" sz="2500"/>
              <a:t>Two hours later, ice broke and freed ship</a:t>
            </a:r>
          </a:p>
          <a:p>
            <a:pPr indent="-342900" marL="342900"/>
            <a:r>
              <a:rPr dirty="0" lang="en-US" smtClean="0" sz="2500"/>
              <a:t>Spent night at location to be safe</a:t>
            </a:r>
          </a:p>
        </p:txBody>
      </p:sp>
    </p:spTree>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Box 42"/>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 (Continued)</a:t>
            </a:r>
          </a:p>
        </p:txBody>
      </p:sp>
      <p:sp>
        <p:nvSpPr>
          <p:cNvPr id="43" name="Text Box 43"/>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Next morning, found someone else in a sleigh</a:t>
            </a:r>
          </a:p>
          <a:p>
            <a:pPr indent="-285750" lvl="1" marL="742950"/>
            <a:r>
              <a:rPr dirty="0" lang="en-US" smtClean="0"/>
              <a:t>Drifted toward ship on slab of ice</a:t>
            </a:r>
          </a:p>
          <a:p>
            <a:pPr indent="-285750" lvl="1" marL="742950"/>
            <a:r>
              <a:rPr dirty="0" lang="en-US" smtClean="0"/>
              <a:t>Only one dog remained alive</a:t>
            </a:r>
          </a:p>
          <a:p>
            <a:pPr indent="-285750" lvl="1" marL="742950"/>
            <a:r>
              <a:rPr dirty="0" lang="en-US" smtClean="0"/>
              <a:t>Human being inside the carriage</a:t>
            </a:r>
          </a:p>
          <a:p>
            <a:pPr indent="-285750" lvl="1" marL="742950"/>
            <a:r>
              <a:rPr dirty="0" lang="en-US" smtClean="0"/>
              <a:t>Not savage, like other “being” on previous sleigh, but European</a:t>
            </a:r>
          </a:p>
          <a:p>
            <a:pPr indent="-285750" lvl="1" marL="742950"/>
            <a:r>
              <a:rPr dirty="0" lang="en-US" smtClean="0"/>
              <a:t>Spoke English, but with foreign accent </a:t>
            </a:r>
          </a:p>
          <a:p>
            <a:pPr indent="-285750" lvl="1" marL="742950"/>
            <a:r>
              <a:rPr dirty="0" lang="en-US" smtClean="0"/>
              <a:t>Man was on brink of death</a:t>
            </a:r>
          </a:p>
        </p:txBody>
      </p:sp>
    </p:spTree>
  </p:cSld>
  <p:clrMapOvr>
    <a:masterClrMapping/>
  </p:clrMapOvr>
  <p:transition spd="med">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44"/>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 (Continued)</a:t>
            </a:r>
          </a:p>
        </p:txBody>
      </p:sp>
      <p:sp>
        <p:nvSpPr>
          <p:cNvPr id="45" name="Text Box 45"/>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sz="2500"/>
              <a:t>Man inquired where Walton was headed; satisfied with Walton’s response of North Pole and agreed to come aboard</a:t>
            </a:r>
          </a:p>
          <a:p>
            <a:pPr indent="-342900" marL="342900"/>
            <a:r>
              <a:rPr dirty="0" lang="en-US" smtClean="0" sz="2500"/>
              <a:t>Man’s limbs nearly frozen, body emaciated by fatigue and suffering</a:t>
            </a:r>
          </a:p>
          <a:p>
            <a:pPr indent="-342900" marL="342900"/>
            <a:r>
              <a:rPr dirty="0" lang="en-US" smtClean="0" sz="2500"/>
              <a:t>Man slowly recovered, under Walton’s care</a:t>
            </a:r>
          </a:p>
          <a:p>
            <a:pPr indent="-342900" marL="342900"/>
            <a:r>
              <a:rPr dirty="0" lang="en-US" smtClean="0" sz="2500"/>
              <a:t>Two days later, stranger finally spoke</a:t>
            </a:r>
          </a:p>
          <a:p>
            <a:pPr indent="-342900" marL="342900"/>
            <a:r>
              <a:rPr dirty="0" lang="en-US" smtClean="0" sz="2500"/>
              <a:t>Walton describes him as having eyes which express wildness or madness, but whose face lights up when someone is kind to him. Stranger is generally melancholy and despairing, crush by weight of woes</a:t>
            </a:r>
          </a:p>
          <a:p>
            <a:pPr indent="-342900" marL="342900"/>
            <a:endParaRPr dirty="0" lang="en-US" smtClean="0" sz="2500"/>
          </a:p>
        </p:txBody>
      </p:sp>
    </p:spTree>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 Box 46"/>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 (Continued)</a:t>
            </a:r>
          </a:p>
        </p:txBody>
      </p:sp>
      <p:sp>
        <p:nvSpPr>
          <p:cNvPr id="47" name="Text Box 47"/>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sz="2000"/>
              <a:t>Stranger tells Walton that he has traveled upon the ice “‘To find someone who has run away from me’” (19). </a:t>
            </a:r>
          </a:p>
          <a:p>
            <a:pPr indent="-342900" marL="342900"/>
            <a:r>
              <a:rPr dirty="0" lang="en-US" smtClean="0" sz="2000"/>
              <a:t>Walton tells the stranger that the crew had seen the man whom the stranger pursued the previous day </a:t>
            </a:r>
          </a:p>
          <a:p>
            <a:pPr indent="-342900" marL="342900"/>
            <a:r>
              <a:rPr dirty="0" lang="en-US" smtClean="0" sz="2000"/>
              <a:t>Stranger asked questions about where the “demon,” as he called the giant, had gone</a:t>
            </a:r>
          </a:p>
          <a:p>
            <a:pPr indent="-342900" marL="342900"/>
            <a:r>
              <a:rPr dirty="0" lang="en-US" smtClean="0" sz="2000"/>
              <a:t>From then on, stranger was eager to be on deck, watching for the sleigh</a:t>
            </a:r>
          </a:p>
          <a:p>
            <a:pPr indent="-342900" marL="342900"/>
            <a:r>
              <a:rPr dirty="0" lang="en-US" smtClean="0" sz="2000"/>
              <a:t>Walton describes the stranger as being polite and gentle, and though he is a wreck, appealing and friendly.</a:t>
            </a:r>
          </a:p>
          <a:p>
            <a:pPr indent="-285750" lvl="1" marL="742950"/>
            <a:r>
              <a:rPr dirty="0" lang="en-US" smtClean="0" sz="2000"/>
              <a:t>Remarks that the stranger must have been a noble creature when he was better off</a:t>
            </a:r>
          </a:p>
          <a:p>
            <a:pPr indent="-285750" lvl="1" marL="742950"/>
            <a:r>
              <a:rPr dirty="0" lang="en-US" smtClean="0" sz="2000"/>
              <a:t>Says that he has begun to love the stranger as a brother, and feels sympathy and compassion for the stranger</a:t>
            </a:r>
          </a:p>
        </p:txBody>
      </p:sp>
    </p:spTree>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 Box 48"/>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 (Continued)</a:t>
            </a:r>
          </a:p>
        </p:txBody>
      </p:sp>
      <p:sp>
        <p:nvSpPr>
          <p:cNvPr id="49" name="Text Box 49"/>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sz="2000"/>
              <a:t>August 13</a:t>
            </a:r>
            <a:r>
              <a:rPr baseline="30000" dirty="0" lang="en-US" smtClean="0" sz="2000"/>
              <a:t>th</a:t>
            </a:r>
          </a:p>
          <a:p>
            <a:pPr indent="-342900" marL="342900"/>
            <a:r>
              <a:rPr dirty="0" lang="en-US" smtClean="0" sz="2000"/>
              <a:t>Walton says that his affection for the stranger grows, as the stranger stirs his admiration and pity</a:t>
            </a:r>
          </a:p>
          <a:p>
            <a:pPr indent="-285750" lvl="1" marL="742950"/>
            <a:r>
              <a:rPr dirty="0" lang="en-US" smtClean="0" sz="2000"/>
              <a:t>Stranger speaks eloquently and listens attentively</a:t>
            </a:r>
          </a:p>
          <a:p>
            <a:pPr indent="-285750" lvl="1" marL="742950"/>
            <a:r>
              <a:rPr dirty="0" lang="en-US" smtClean="0" sz="2000"/>
              <a:t>Walton confides in him</a:t>
            </a:r>
          </a:p>
          <a:p>
            <a:pPr indent="-342900" marL="342900"/>
            <a:r>
              <a:rPr dirty="0" lang="en-US" smtClean="0" sz="2000"/>
              <a:t>Walton mentions how he had sacrificed everything for the sake of discovery, even his life or death</a:t>
            </a:r>
          </a:p>
          <a:p>
            <a:pPr indent="-285750" lvl="1" marL="742950"/>
            <a:r>
              <a:rPr dirty="0" lang="en-US" smtClean="0" sz="2000"/>
              <a:t>This displeased the stranger greatly</a:t>
            </a:r>
          </a:p>
          <a:p>
            <a:pPr indent="-285750" lvl="1" marL="742950"/>
            <a:r>
              <a:rPr dirty="0" lang="en-US" smtClean="0" sz="2000"/>
              <a:t>Stranger burst into tears</a:t>
            </a:r>
          </a:p>
          <a:p>
            <a:pPr indent="-285750" lvl="1" marL="742950"/>
            <a:r>
              <a:rPr dirty="0" lang="en-US" smtClean="0" sz="2000"/>
              <a:t>Said, “‘Unhappy man! Do you share my madness? Have you drunk from the cup of your imagined power? Let me tell you my tale, and you will throw the cup from your lips!’” (21). </a:t>
            </a:r>
          </a:p>
          <a:p>
            <a:pPr indent="-285750" lvl="1" marL="742950"/>
            <a:r>
              <a:rPr dirty="0" lang="en-US" smtClean="0" sz="2000"/>
              <a:t>Stranger says that he has lost everything</a:t>
            </a:r>
          </a:p>
        </p:txBody>
      </p:sp>
    </p:spTree>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t>Mary Wollstonecraft Shelley</a:t>
            </a:r>
          </a:p>
        </p:txBody>
      </p:sp>
      <p:pic>
        <p:nvPicPr>
          <p:cNvPr id="9" name="Picture 9"/>
          <p:cNvPicPr>
            <a:picLocks noChangeAspect="1"/>
          </p:cNvPicPr>
          <p:nvPr/>
        </p:nvPicPr>
        <p:blipFill>
          <a:blip r:embed="rId2"/>
          <a:srcRect b="-6032" l="0" r="0" t="-6032"/>
          <a:stretch/>
        </p:blipFill>
        <p:spPr>
          <a:xfrm>
            <a:off x="457200" y="1600200"/>
            <a:ext cx="3603625" cy="4038600"/>
          </a:xfrm>
          <a:prstGeom prst="rect">
            <a:avLst/>
          </a:prstGeom>
        </p:spPr>
      </p:pic>
      <p:sp>
        <p:nvSpPr>
          <p:cNvPr id="11" name="Text Box 11"/>
          <p:cNvSpPr>
            <a:spLocks/>
          </p:cNvSpPr>
          <p:nvPr>
            <p:ph sz="half" type="obj"/>
          </p:nvPr>
        </p:nvSpPr>
        <p:spPr>
          <a:xfrm>
            <a:off x="4060825" y="1417637"/>
            <a:ext cx="4625975" cy="4708525"/>
          </a:xfrm>
          <a:prstGeom prst="rect">
            <a:avLst/>
          </a:prstGeom>
        </p:spPr>
        <p:txBody>
          <a:bodyPr anchor="t" bIns="45720" lIns="91440" numCol="1" rIns="91440" tIns="45720" wrap="square"/>
          <a:lstStyle>
            <a:lvl1pPr>
              <a:defRPr dirty="0" lang="en-US" smtClean="0" sz="2800"/>
            </a:lvl1pPr>
            <a:lvl2pPr>
              <a:defRPr dirty="0" lang="en-US" smtClean="0" sz="2400"/>
            </a:lvl2pPr>
            <a:lvl3pPr>
              <a:defRPr dirty="0" lang="en-US" smtClean="0" sz="2000"/>
            </a:lvl3pPr>
            <a:lvl4pPr>
              <a:defRPr dirty="0" lang="en-US" smtClean="0" sz="1800"/>
            </a:lvl4pPr>
            <a:lvl5pPr>
              <a:defRPr dirty="0" lang="en-US" smtClean="0" sz="1800"/>
            </a:lvl5pPr>
          </a:lstStyle>
          <a:p>
            <a:pPr/>
            <a:r>
              <a:rPr dirty="0" lang="en-US" smtClean="0" sz="1800"/>
              <a:t>Daughter of two of England’s leading intellectual radicals.</a:t>
            </a:r>
          </a:p>
          <a:p>
            <a:pPr lvl="1"/>
            <a:r>
              <a:rPr dirty="0" lang="en-US" smtClean="0" sz="1400"/>
              <a:t> Her father, William Godwin, was an influential political philosopher and novelist. </a:t>
            </a:r>
          </a:p>
          <a:p>
            <a:pPr lvl="1"/>
            <a:r>
              <a:rPr dirty="0" lang="en-US" smtClean="0" sz="1400"/>
              <a:t>Her mother, Mary Wollstonecraft, the author of </a:t>
            </a:r>
            <a:r>
              <a:rPr dirty="0" i="1" lang="en-US" smtClean="0" sz="1400"/>
              <a:t>A Vindication of the Rights of Woman</a:t>
            </a:r>
            <a:r>
              <a:rPr dirty="0" lang="en-US" smtClean="0" sz="1400"/>
              <a:t>, was a pioneer in promoting women’s rights and education. </a:t>
            </a:r>
          </a:p>
          <a:p>
            <a:pPr/>
            <a:r>
              <a:rPr dirty="0" lang="en-US" smtClean="0" sz="1800"/>
              <a:t>Her future husband, the admired poet Percy Shelley, was one of her father’s frequent visitors. </a:t>
            </a:r>
          </a:p>
          <a:p>
            <a:pPr/>
            <a:r>
              <a:rPr dirty="0" lang="en-US" smtClean="0" sz="1800"/>
              <a:t>When she was sixteen, she and Percy eloped to France.</a:t>
            </a:r>
          </a:p>
          <a:p>
            <a:pPr/>
            <a:r>
              <a:rPr dirty="0" lang="en-US" smtClean="0" sz="1800"/>
              <a:t>She gave birth to four children in five years, three of whom died as infants.</a:t>
            </a:r>
          </a:p>
          <a:p>
            <a:pPr/>
            <a:r>
              <a:rPr dirty="0" lang="en-US" smtClean="0" sz="1800"/>
              <a:t>Percy died eight years later, due to a boating accident. </a:t>
            </a:r>
          </a:p>
        </p:txBody>
      </p:sp>
    </p:spTree>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Box 50"/>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Letter IV (Continued)</a:t>
            </a:r>
          </a:p>
        </p:txBody>
      </p:sp>
      <p:sp>
        <p:nvSpPr>
          <p:cNvPr id="51" name="Text Box 51"/>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sz="2600"/>
              <a:t>August 19</a:t>
            </a:r>
            <a:r>
              <a:rPr baseline="30000" dirty="0" lang="en-US" smtClean="0" sz="2600"/>
              <a:t>th</a:t>
            </a:r>
            <a:r>
              <a:rPr dirty="0" lang="en-US" smtClean="0" sz="2600"/>
              <a:t> </a:t>
            </a:r>
          </a:p>
          <a:p>
            <a:pPr indent="-342900" marL="342900"/>
            <a:r>
              <a:rPr dirty="0" lang="en-US" smtClean="0" sz="2600"/>
              <a:t>Stranger said, “‘I have suffered great misfortune…I had decided that the memory of these evils would die with me, but you changed my mind. You seek knowledge and wisdom, as I once did, and I deeply hope that it will not become a serpent and sting you, as it did me…I think you may learn from my tale’” (22). </a:t>
            </a:r>
          </a:p>
          <a:p>
            <a:pPr indent="-342900" marL="342900"/>
            <a:r>
              <a:rPr dirty="0" lang="en-US" smtClean="0" sz="2600"/>
              <a:t>Walton will tell the stranger’s story to his sister. He says, “So strange and harrowing is his story—so frightful the storm that embraced the gallant vessel on its course and wrecked it—thus!” (23). </a:t>
            </a:r>
          </a:p>
        </p:txBody>
      </p:sp>
    </p:spTree>
  </p:cSld>
  <p:clrMapOvr>
    <a:masterClrMapping/>
  </p:clrMapOvr>
  <p:transition spd="med">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2"/>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The “Birth” of </a:t>
            </a:r>
            <a:r>
              <a:rPr dirty="0" i="1" lang="en-US" smtClean="0">
                <a:latin charset="0" typeface="Cracked"/>
              </a:rPr>
              <a:t>Frankenstein</a:t>
            </a:r>
          </a:p>
        </p:txBody>
      </p:sp>
      <p:sp>
        <p:nvSpPr>
          <p:cNvPr id="13" name="Text Box 13"/>
          <p:cNvSpPr>
            <a:spLocks/>
          </p:cNvSpPr>
          <p:nvPr>
            <p:ph type="obj"/>
          </p:nvPr>
        </p:nvSpPr>
        <p:spPr>
          <a:xfrm>
            <a:off x="457200" y="1257300"/>
            <a:ext cx="8229600" cy="5054600"/>
          </a:xfrm>
          <a:prstGeom prst="rect">
            <a:avLst/>
          </a:prstGeom>
        </p:spPr>
        <p:txBody>
          <a:bodyPr anchor="t" bIns="45720" lIns="91440" numCol="1" rIns="91440" tIns="45720" wrap="square"/>
          <a:lstStyle/>
          <a:p>
            <a:pPr indent="-342900" marL="342900"/>
            <a:r>
              <a:rPr dirty="0" lang="en-US" smtClean="0" sz="1800"/>
              <a:t>When Mary was nine, she hid under a sofa to hear Samuel Taylor Coleridge recite his poem “The Rime of the Ancient Mariner”, which later influenced her as she developed her ideas for </a:t>
            </a:r>
            <a:r>
              <a:rPr dirty="0" i="1" lang="en-US" smtClean="0" sz="1800"/>
              <a:t>Frankenstein</a:t>
            </a:r>
            <a:r>
              <a:rPr dirty="0" lang="en-US" smtClean="0" sz="1800"/>
              <a:t>.</a:t>
            </a:r>
          </a:p>
          <a:p>
            <a:pPr indent="-342900" marL="342900"/>
            <a:r>
              <a:rPr dirty="0" lang="en-US" smtClean="0" sz="1800"/>
              <a:t>Due to the loss of her children, many critics have pointed out that thoughts of birth and death were much on Shelley’s mind at the time she wrote </a:t>
            </a:r>
            <a:r>
              <a:rPr dirty="0" i="1" lang="en-US" smtClean="0" sz="1800"/>
              <a:t>Frankenstein</a:t>
            </a:r>
            <a:r>
              <a:rPr dirty="0" lang="en-US" smtClean="0" sz="1800"/>
              <a:t>.</a:t>
            </a:r>
          </a:p>
          <a:p>
            <a:pPr indent="-342900" marL="342900"/>
            <a:r>
              <a:rPr dirty="0" lang="en-US" smtClean="0" sz="1800"/>
              <a:t>Summer of 1816</a:t>
            </a:r>
          </a:p>
          <a:p>
            <a:pPr indent="-285750" lvl="1" marL="742950"/>
            <a:r>
              <a:rPr dirty="0" lang="en-US" smtClean="0" sz="1600"/>
              <a:t>Mary and Percy Shelley were living near the poet Lord Byron and his doctor-friend John Polidori on Lake Geneva in the Swiss Alps. </a:t>
            </a:r>
          </a:p>
          <a:p>
            <a:pPr indent="-285750" lvl="1" marL="742950"/>
            <a:r>
              <a:rPr dirty="0" lang="en-US" smtClean="0" sz="1600"/>
              <a:t>During a period of incessant rain, the four of them were reading ghost stories to each other when Byron proposed that they each try to write one.</a:t>
            </a:r>
          </a:p>
          <a:p>
            <a:pPr indent="-285750" lvl="1" marL="742950"/>
            <a:r>
              <a:rPr dirty="0" lang="en-US" smtClean="0" sz="1600"/>
              <a:t> For days Shelley could not think of an idea. Then, while she was listening to Lord Byron and Percy discussing the probability of using electricity to create life artificially, according to a theory called galvanism, an idea began to grow in her mind: </a:t>
            </a:r>
            <a:r>
              <a:rPr dirty="0" i="1" lang="en-US" smtClean="0" sz="1600"/>
              <a:t>Perhaps a corpse would be re-animated; galvanism had given token of such things: perhaps the component parts of a creature might be manufactured, brought together, and [endued] with vital warmth.</a:t>
            </a:r>
          </a:p>
          <a:p>
            <a:pPr indent="-342900" marL="342900"/>
            <a:r>
              <a:rPr dirty="0" lang="en-US" smtClean="0" sz="1800"/>
              <a:t>The next day she started work on </a:t>
            </a:r>
            <a:r>
              <a:rPr dirty="0" i="1" lang="en-US" smtClean="0" sz="1800"/>
              <a:t>Frankenstein</a:t>
            </a:r>
            <a:r>
              <a:rPr dirty="0" lang="en-US" smtClean="0" sz="1800"/>
              <a:t>. A year later, she had completed her novel. It was published in 1818, when Shelley was nineteen years old.</a:t>
            </a:r>
          </a:p>
          <a:p>
            <a:pPr indent="-342900" marL="342900"/>
            <a:endParaRPr dirty="0" lang="en-US" smtClean="0" sz="1800"/>
          </a:p>
        </p:txBody>
      </p:sp>
    </p:spTree>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4"/>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Elements of the Gothic Novel</a:t>
            </a:r>
          </a:p>
        </p:txBody>
      </p:sp>
      <p:sp>
        <p:nvSpPr>
          <p:cNvPr id="15" name="Text Box 15"/>
          <p:cNvSpPr>
            <a:spLocks/>
          </p:cNvSpPr>
          <p:nvPr>
            <p:ph sz="half" type="obj"/>
          </p:nvPr>
        </p:nvSpPr>
        <p:spPr>
          <a:xfrm>
            <a:off x="457200" y="1600200"/>
            <a:ext cx="4038600" cy="4525962"/>
          </a:xfrm>
          <a:prstGeom prst="rect">
            <a:avLst/>
          </a:prstGeom>
        </p:spPr>
        <p:txBody>
          <a:bodyPr anchor="t" bIns="45720" lIns="91440" numCol="1" rIns="91440" tIns="45720" wrap="square"/>
          <a:lstStyle>
            <a:lvl1pPr>
              <a:defRPr dirty="0" lang="en-US" smtClean="0" sz="2800"/>
            </a:lvl1pPr>
            <a:lvl2pPr>
              <a:defRPr dirty="0" lang="en-US" smtClean="0" sz="2400"/>
            </a:lvl2pPr>
            <a:lvl3pPr>
              <a:defRPr dirty="0" lang="en-US" smtClean="0" sz="2000"/>
            </a:lvl3pPr>
            <a:lvl4pPr>
              <a:defRPr dirty="0" lang="en-US" smtClean="0" sz="1800"/>
            </a:lvl4pPr>
            <a:lvl5pPr>
              <a:defRPr dirty="0" lang="en-US" smtClean="0" sz="1800"/>
            </a:lvl5pPr>
          </a:lstStyle>
          <a:p>
            <a:pPr/>
            <a:r>
              <a:rPr/>
              <a:t>An atmosphere of horror and dread (often a deterioration of its world)</a:t>
            </a:r>
          </a:p>
          <a:p>
            <a:r>
              <a:rPr/>
              <a:t>The Gothic hero is often an archetype</a:t>
            </a:r>
          </a:p>
          <a:p>
            <a:r>
              <a:rPr/>
              <a:t>The protagonist is often isolated, either voluntarily or not.</a:t>
            </a:r>
          </a:p>
          <a:p>
            <a:r>
              <a:rPr/>
              <a:t>The protagonist may experience a fall.</a:t>
            </a:r>
          </a:p>
          <a:p/>
        </p:txBody>
      </p:sp>
      <p:sp>
        <p:nvSpPr>
          <p:cNvPr id="16" name="Text Box 16"/>
          <p:cNvSpPr>
            <a:spLocks/>
          </p:cNvSpPr>
          <p:nvPr>
            <p:ph sz="half" type="obj"/>
          </p:nvPr>
        </p:nvSpPr>
        <p:spPr>
          <a:xfrm>
            <a:off x="4648200" y="1600200"/>
            <a:ext cx="4038600" cy="4525962"/>
          </a:xfrm>
          <a:prstGeom prst="rect">
            <a:avLst/>
          </a:prstGeom>
        </p:spPr>
        <p:txBody>
          <a:bodyPr anchor="t" bIns="45720" lIns="91440" numCol="1" rIns="91440" tIns="45720" wrap="square"/>
          <a:lstStyle>
            <a:lvl1pPr>
              <a:defRPr dirty="0" lang="en-US" smtClean="0" sz="2800"/>
            </a:lvl1pPr>
            <a:lvl2pPr>
              <a:defRPr dirty="0" lang="en-US" smtClean="0" sz="2400"/>
            </a:lvl2pPr>
            <a:lvl3pPr>
              <a:defRPr dirty="0" lang="en-US" smtClean="0" sz="2000"/>
            </a:lvl3pPr>
            <a:lvl4pPr>
              <a:defRPr dirty="0" lang="en-US" smtClean="0" sz="1800"/>
            </a:lvl4pPr>
            <a:lvl5pPr>
              <a:defRPr dirty="0" lang="en-US" smtClean="0" sz="1800"/>
            </a:lvl5pPr>
          </a:lstStyle>
          <a:p>
            <a:pPr/>
            <a:r>
              <a:rPr/>
              <a:t>There is a villain who may epitomize evil, often due to a fall from grace or innate evil. </a:t>
            </a:r>
          </a:p>
          <a:p>
            <a:r>
              <a:rPr/>
              <a:t>Protagonist often must be saved.</a:t>
            </a:r>
          </a:p>
          <a:p>
            <a:r>
              <a:rPr/>
              <a:t>Gothic novels often have some elements of death and/or the supernatural.</a:t>
            </a:r>
          </a:p>
          <a:p/>
        </p:txBody>
      </p:sp>
    </p:spTree>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7"/>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“The Modern Prometheus”</a:t>
            </a:r>
          </a:p>
        </p:txBody>
      </p:sp>
      <p:sp>
        <p:nvSpPr>
          <p:cNvPr id="18" name="Text Box 18"/>
          <p:cNvSpPr>
            <a:spLocks/>
          </p:cNvSpPr>
          <p:nvPr>
            <p:ph sz="half" type="obj"/>
          </p:nvPr>
        </p:nvSpPr>
        <p:spPr>
          <a:xfrm>
            <a:off x="457200" y="1600200"/>
            <a:ext cx="4038600" cy="4525962"/>
          </a:xfrm>
          <a:prstGeom prst="rect">
            <a:avLst/>
          </a:prstGeom>
        </p:spPr>
        <p:txBody>
          <a:bodyPr anchor="t" bIns="45720" lIns="91440" numCol="1" rIns="91440" tIns="45720" wrap="square"/>
          <a:lstStyle>
            <a:lvl1pPr>
              <a:defRPr dirty="0" lang="en-US" smtClean="0" sz="2800"/>
            </a:lvl1pPr>
            <a:lvl2pPr>
              <a:defRPr dirty="0" lang="en-US" smtClean="0" sz="2400"/>
            </a:lvl2pPr>
            <a:lvl3pPr>
              <a:defRPr dirty="0" lang="en-US" smtClean="0" sz="2000"/>
            </a:lvl3pPr>
            <a:lvl4pPr>
              <a:defRPr dirty="0" lang="en-US" smtClean="0" sz="1800"/>
            </a:lvl4pPr>
            <a:lvl5pPr>
              <a:defRPr dirty="0" lang="en-US" smtClean="0" sz="1800"/>
            </a:lvl5pPr>
          </a:lstStyle>
          <a:p>
            <a:pPr>
              <a:lnSpc>
                <a:spcPct val="90000"/>
              </a:lnSpc>
            </a:pPr>
            <a:r>
              <a:rPr dirty="0" lang="en-US" smtClean="0" sz="2600"/>
              <a:t>Prometheus</a:t>
            </a:r>
          </a:p>
          <a:p>
            <a:pPr lvl="1">
              <a:lnSpc>
                <a:spcPct val="90000"/>
              </a:lnSpc>
            </a:pPr>
            <a:r>
              <a:rPr dirty="0" lang="en-US" smtClean="0" sz="2200"/>
              <a:t>In Greek mythology, he was a titan who created man in the image of the gods</a:t>
            </a:r>
          </a:p>
          <a:p>
            <a:pPr lvl="1">
              <a:lnSpc>
                <a:spcPct val="90000"/>
              </a:lnSpc>
            </a:pPr>
            <a:r>
              <a:rPr dirty="0" lang="en-US" smtClean="0" sz="2200"/>
              <a:t>Stole the gift of fire from Mt. Olympus and gave it to man</a:t>
            </a:r>
          </a:p>
          <a:p>
            <a:pPr lvl="1">
              <a:lnSpc>
                <a:spcPct val="90000"/>
              </a:lnSpc>
            </a:pPr>
            <a:r>
              <a:rPr dirty="0" lang="en-US" smtClean="0" sz="2200"/>
              <a:t>Punished by Zeus and chained to a rock on a mountain. Every day for 30 years, Zeus’ eagle would eat his liver</a:t>
            </a:r>
          </a:p>
        </p:txBody>
      </p:sp>
      <p:pic>
        <p:nvPicPr>
          <p:cNvPr id="19" name="Picture 19"/>
          <p:cNvPicPr>
            <a:picLocks noChangeAspect="1"/>
          </p:cNvPicPr>
          <p:nvPr/>
        </p:nvPicPr>
        <p:blipFill>
          <a:blip r:embed="rId2"/>
          <a:srcRect b="0" l="-12461" r="-12461" t="0"/>
          <a:stretch/>
        </p:blipFill>
        <p:spPr>
          <a:xfrm>
            <a:off x="4648200" y="1600200"/>
            <a:ext cx="4038600" cy="4525962"/>
          </a:xfrm>
          <a:prstGeom prst="rect">
            <a:avLst/>
          </a:prstGeom>
        </p:spPr>
      </p:pic>
    </p:spTree>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1"/>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Romanticism</a:t>
            </a:r>
          </a:p>
        </p:txBody>
      </p:sp>
      <p:sp>
        <p:nvSpPr>
          <p:cNvPr id="22" name="Text Box 22"/>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1798-1832</a:t>
            </a:r>
          </a:p>
          <a:p>
            <a:pPr indent="-342900" marL="342900"/>
            <a:r>
              <a:rPr dirty="0" lang="en-US" smtClean="0"/>
              <a:t>Movement contrary to Enlightenment and Industrialization which emphasized how man’s reason and logic can improve society</a:t>
            </a:r>
          </a:p>
          <a:p>
            <a:pPr indent="-342900" marL="342900"/>
            <a:r>
              <a:rPr dirty="0" lang="en-US" smtClean="0"/>
              <a:t>Emphasized the importance of the individual, subjectivity, imagination, and expression of emotions</a:t>
            </a:r>
          </a:p>
        </p:txBody>
      </p:sp>
    </p:spTree>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3"/>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Romantic Quest</a:t>
            </a:r>
          </a:p>
        </p:txBody>
      </p:sp>
      <p:sp>
        <p:nvSpPr>
          <p:cNvPr id="24" name="Text Box 24"/>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During the Romantic period, a journey to find one’s self through nature, isolation, and meditation</a:t>
            </a:r>
          </a:p>
          <a:p>
            <a:pPr indent="-342900" marL="342900"/>
            <a:r>
              <a:rPr dirty="0" lang="en-US" smtClean="0"/>
              <a:t>Natural science should lead to discovery</a:t>
            </a:r>
          </a:p>
          <a:p>
            <a:pPr indent="-342900" marL="342900"/>
            <a:r>
              <a:rPr dirty="0" lang="en-US" smtClean="0"/>
              <a:t>Could be a physical journey or a mental, psychological, or spiritual one</a:t>
            </a:r>
          </a:p>
        </p:txBody>
      </p:sp>
    </p:spTree>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5"/>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latin charset="0" typeface="Cracked"/>
              </a:rPr>
              <a:t>Epistolary</a:t>
            </a:r>
          </a:p>
        </p:txBody>
      </p:sp>
      <p:sp>
        <p:nvSpPr>
          <p:cNvPr id="26" name="Text Box 26"/>
          <p:cNvSpPr>
            <a:spLocks/>
          </p:cNvSpPr>
          <p:nvPr>
            <p:ph type="obj"/>
          </p:nvPr>
        </p:nvSpPr>
        <p:spPr>
          <a:xfrm>
            <a:off x="457200" y="1600200"/>
            <a:ext cx="8229600" cy="4525962"/>
          </a:xfrm>
          <a:prstGeom prst="rect">
            <a:avLst/>
          </a:prstGeom>
        </p:spPr>
        <p:txBody>
          <a:bodyPr anchor="t" bIns="45720" lIns="91440" numCol="1" rIns="91440" tIns="45720" wrap="square"/>
          <a:lstStyle/>
          <a:p>
            <a:pPr indent="-342900" marL="342900"/>
            <a:r>
              <a:rPr dirty="0" lang="en-US" smtClean="0"/>
              <a:t>A story told by means of a series of letters</a:t>
            </a:r>
          </a:p>
          <a:p>
            <a:pPr indent="-342900" marL="342900"/>
            <a:r>
              <a:rPr dirty="0" lang="en-US" smtClean="0"/>
              <a:t>Purpose is to suspend disbelief</a:t>
            </a:r>
          </a:p>
        </p:txBody>
      </p:sp>
    </p:spTree>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27"/>
          <p:cNvSpPr>
            <a:spLocks/>
          </p:cNvSpPr>
          <p:nvPr>
            <p:ph type="title"/>
          </p:nvPr>
        </p:nvSpPr>
        <p:spPr>
          <a:xfrm>
            <a:off x="457200" y="274637"/>
            <a:ext cx="8229600" cy="1143000"/>
          </a:xfrm>
          <a:prstGeom prst="rect">
            <a:avLst/>
          </a:prstGeom>
        </p:spPr>
        <p:txBody>
          <a:bodyPr anchor="ctr" bIns="45720" lIns="91440" numCol="1" rIns="91440" tIns="45720" wrap="square"/>
          <a:lstStyle/>
          <a:p>
            <a:pPr indent="0" marL="0"/>
            <a:r>
              <a:rPr dirty="0" lang="en-US" smtClean="0"/>
              <a:t>Frame Story </a:t>
            </a:r>
          </a:p>
        </p:txBody>
      </p:sp>
      <p:pic>
        <p:nvPicPr>
          <p:cNvPr id="28" name="Picture 28"/>
          <p:cNvPicPr>
            <a:picLocks noChangeAspect="1"/>
          </p:cNvPicPr>
          <p:nvPr/>
        </p:nvPicPr>
        <p:blipFill>
          <a:blip r:embed="rId2"/>
          <a:srcRect b="0" l="-14438" r="-14438" t="0"/>
          <a:stretch/>
        </p:blipFill>
        <p:spPr>
          <a:xfrm>
            <a:off x="457200" y="1600200"/>
            <a:ext cx="8229600" cy="4525962"/>
          </a:xfrm>
          <a:prstGeom prst="rect">
            <a:avLst/>
          </a:prstGeom>
        </p:spPr>
      </p:pic>
    </p:spTree>
  </p:cSld>
  <p:clrMapOvr>
    <a:masterClrMapping/>
  </p:clrMapOvr>
  <p:transition spd="med">
    <p:randomBar/>
  </p:transition>
</p:sld>
</file>

<file path=ppt/theme/theme1.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docProps/app.xml><?xml version="1.0" encoding="utf-8"?>
<Properties xmlns="http://schemas.openxmlformats.org/officeDocument/2006/extended-properties" xmlns:vt="http://schemas.openxmlformats.org/officeDocument/2006/docPropsVTypes">
  <Words>1471</Words>
  <Paragraphs>117</Paragraphs>
  <Slides>20</Slides>
  <Notes>0</Notes>
  <TotalTime>0</TotalTime>
  <HiddenSlides>0</HiddenSlides>
  <ScaleCrop>false</ScaleCrop>
  <HyperlinksChanged>false</HyperlinksChanged>
  <Application>Microsoft Macintosh PowerPoint</Application>
  <PresentationFormat/>
</Properties>
</file>