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4"/>
  </p:notesMasterIdLst>
  <p:sldIdLst>
    <p:sldId id="256" r:id="rId2"/>
    <p:sldId id="257" r:id="rId3"/>
    <p:sldId id="258" r:id="rId4"/>
    <p:sldId id="264" r:id="rId5"/>
    <p:sldId id="265" r:id="rId6"/>
    <p:sldId id="261" r:id="rId7"/>
    <p:sldId id="267" r:id="rId8"/>
    <p:sldId id="262" r:id="rId9"/>
    <p:sldId id="263" r:id="rId10"/>
    <p:sldId id="266" r:id="rId11"/>
    <p:sldId id="259" r:id="rId12"/>
    <p:sldId id="26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5439B8-17DE-4D8C-96DE-780B98F2B4B4}" type="datetimeFigureOut">
              <a:rPr lang="en-US" smtClean="0"/>
              <a:pPr/>
              <a:t>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CF8055-1BFB-488E-ADBA-C45426B6664E}" type="slidenum">
              <a:rPr lang="en-US" smtClean="0"/>
              <a:pPr/>
              <a:t>‹#›</a:t>
            </a:fld>
            <a:endParaRPr lang="en-US"/>
          </a:p>
        </p:txBody>
      </p:sp>
    </p:spTree>
    <p:extLst>
      <p:ext uri="{BB962C8B-B14F-4D97-AF65-F5344CB8AC3E}">
        <p14:creationId xmlns:p14="http://schemas.microsoft.com/office/powerpoint/2010/main" xmlns="" val="3575757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Prometheus – Greek Titan</a:t>
            </a:r>
            <a:r>
              <a:rPr lang="en-US" baseline="0" dirty="0" smtClean="0"/>
              <a:t> who gave humans fire (thereby making them “human” rather than “animal”); also supposedly helped to create mankind. After the war between the Greek Gods and the Titans, Prometheus was chained to a rock to have his innards eaten by an eagle every day for eternity.</a:t>
            </a:r>
            <a:endParaRPr lang="en-US" dirty="0"/>
          </a:p>
        </p:txBody>
      </p:sp>
      <p:sp>
        <p:nvSpPr>
          <p:cNvPr id="4" name="Slide Number Placeholder 3"/>
          <p:cNvSpPr>
            <a:spLocks noGrp="1"/>
          </p:cNvSpPr>
          <p:nvPr>
            <p:ph type="sldNum" sz="quarter" idx="10"/>
          </p:nvPr>
        </p:nvSpPr>
        <p:spPr/>
        <p:txBody>
          <a:bodyPr/>
          <a:lstStyle/>
          <a:p>
            <a:fld id="{B0CF8055-1BFB-488E-ADBA-C45426B6664E}" type="slidenum">
              <a:rPr lang="en-US" smtClean="0"/>
              <a:pPr/>
              <a:t>1</a:t>
            </a:fld>
            <a:endParaRPr lang="en-US"/>
          </a:p>
        </p:txBody>
      </p:sp>
    </p:spTree>
    <p:extLst>
      <p:ext uri="{BB962C8B-B14F-4D97-AF65-F5344CB8AC3E}">
        <p14:creationId xmlns:p14="http://schemas.microsoft.com/office/powerpoint/2010/main" xmlns="" val="827797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a:t>
            </a:r>
            <a:r>
              <a:rPr lang="en-US" dirty="0" err="1" smtClean="0"/>
              <a:t>Ozymandias</a:t>
            </a:r>
            <a:r>
              <a:rPr lang="en-US" dirty="0" smtClean="0"/>
              <a:t>”,</a:t>
            </a:r>
            <a:r>
              <a:rPr lang="en-US" baseline="0" dirty="0" smtClean="0"/>
              <a:t> written by her husband, has been referenced in a lot of different modern media, from Lost to Breaking Bad (the video clip), to even other works of literature. It also shares some meaning with Frankenstein (they were published in the same year), as while Victor initially seems to think himself some great scientist who will always be remembered, in the end he has nothing to show for his work.</a:t>
            </a:r>
          </a:p>
          <a:p>
            <a:pPr marL="171450" indent="-171450">
              <a:buFontTx/>
              <a:buChar char="-"/>
            </a:pPr>
            <a:r>
              <a:rPr lang="en-US" baseline="0" dirty="0" smtClean="0"/>
              <a:t>Her first child was born about two months premature, leading to its death; as a result, Shelley suffered from depression throughout much of her life</a:t>
            </a:r>
          </a:p>
          <a:p>
            <a:pPr marL="171450" indent="-171450">
              <a:buFontTx/>
              <a:buChar char="-"/>
            </a:pPr>
            <a:r>
              <a:rPr lang="en-US" baseline="0" dirty="0" smtClean="0"/>
              <a:t>Ironically, her husband may have actually killed himself because she was more popular while she was alive than he was; he drowned at sea, though some others speculate it may have been accidental.</a:t>
            </a:r>
            <a:endParaRPr lang="en-US" dirty="0"/>
          </a:p>
        </p:txBody>
      </p:sp>
      <p:sp>
        <p:nvSpPr>
          <p:cNvPr id="4" name="Slide Number Placeholder 3"/>
          <p:cNvSpPr>
            <a:spLocks noGrp="1"/>
          </p:cNvSpPr>
          <p:nvPr>
            <p:ph type="sldNum" sz="quarter" idx="10"/>
          </p:nvPr>
        </p:nvSpPr>
        <p:spPr/>
        <p:txBody>
          <a:bodyPr/>
          <a:lstStyle/>
          <a:p>
            <a:fld id="{B0CF8055-1BFB-488E-ADBA-C45426B6664E}" type="slidenum">
              <a:rPr lang="en-US" smtClean="0"/>
              <a:pPr/>
              <a:t>2</a:t>
            </a:fld>
            <a:endParaRPr lang="en-US"/>
          </a:p>
        </p:txBody>
      </p:sp>
    </p:spTree>
    <p:extLst>
      <p:ext uri="{BB962C8B-B14F-4D97-AF65-F5344CB8AC3E}">
        <p14:creationId xmlns:p14="http://schemas.microsoft.com/office/powerpoint/2010/main" xmlns="" val="303285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Considered the first “true” science-fiction novel because it had a noticeable lack of magical or fantastical elements;</a:t>
            </a:r>
            <a:r>
              <a:rPr lang="en-US" baseline="0" dirty="0" smtClean="0"/>
              <a:t> the monster was created through some unknown science (probably electricity) rather than magic.</a:t>
            </a:r>
            <a:endParaRPr lang="en-US" dirty="0"/>
          </a:p>
        </p:txBody>
      </p:sp>
      <p:sp>
        <p:nvSpPr>
          <p:cNvPr id="4" name="Slide Number Placeholder 3"/>
          <p:cNvSpPr>
            <a:spLocks noGrp="1"/>
          </p:cNvSpPr>
          <p:nvPr>
            <p:ph type="sldNum" sz="quarter" idx="10"/>
          </p:nvPr>
        </p:nvSpPr>
        <p:spPr/>
        <p:txBody>
          <a:bodyPr/>
          <a:lstStyle/>
          <a:p>
            <a:fld id="{B0CF8055-1BFB-488E-ADBA-C45426B6664E}" type="slidenum">
              <a:rPr lang="en-US" smtClean="0"/>
              <a:pPr/>
              <a:t>3</a:t>
            </a:fld>
            <a:endParaRPr lang="en-US"/>
          </a:p>
        </p:txBody>
      </p:sp>
    </p:spTree>
    <p:extLst>
      <p:ext uri="{BB962C8B-B14F-4D97-AF65-F5344CB8AC3E}">
        <p14:creationId xmlns:p14="http://schemas.microsoft.com/office/powerpoint/2010/main" xmlns="" val="3981981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Gothic literature is</a:t>
            </a:r>
            <a:r>
              <a:rPr lang="en-US" baseline="0" dirty="0" smtClean="0"/>
              <a:t> sometimes considered a part of Romantic literature, sometimes considered a separate movement. In either case, they do tend to share similarities in form.</a:t>
            </a:r>
            <a:endParaRPr lang="en-US" dirty="0"/>
          </a:p>
        </p:txBody>
      </p:sp>
      <p:sp>
        <p:nvSpPr>
          <p:cNvPr id="4" name="Slide Number Placeholder 3"/>
          <p:cNvSpPr>
            <a:spLocks noGrp="1"/>
          </p:cNvSpPr>
          <p:nvPr>
            <p:ph type="sldNum" sz="quarter" idx="10"/>
          </p:nvPr>
        </p:nvSpPr>
        <p:spPr/>
        <p:txBody>
          <a:bodyPr/>
          <a:lstStyle/>
          <a:p>
            <a:fld id="{B0CF8055-1BFB-488E-ADBA-C45426B6664E}" type="slidenum">
              <a:rPr lang="en-US" smtClean="0"/>
              <a:pPr/>
              <a:t>5</a:t>
            </a:fld>
            <a:endParaRPr lang="en-US"/>
          </a:p>
        </p:txBody>
      </p:sp>
    </p:spTree>
    <p:extLst>
      <p:ext uri="{BB962C8B-B14F-4D97-AF65-F5344CB8AC3E}">
        <p14:creationId xmlns:p14="http://schemas.microsoft.com/office/powerpoint/2010/main" xmlns="" val="2440076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CF8055-1BFB-488E-ADBA-C45426B6664E}" type="slidenum">
              <a:rPr lang="en-US" smtClean="0"/>
              <a:pPr/>
              <a:t>6</a:t>
            </a:fld>
            <a:endParaRPr lang="en-US"/>
          </a:p>
        </p:txBody>
      </p:sp>
    </p:spTree>
    <p:extLst>
      <p:ext uri="{BB962C8B-B14F-4D97-AF65-F5344CB8AC3E}">
        <p14:creationId xmlns:p14="http://schemas.microsoft.com/office/powerpoint/2010/main" xmlns="" val="922120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Frankenstein’s narrative structure can be a bit confusing at first. Overall, it is a story seen through the letters Captain</a:t>
            </a:r>
            <a:r>
              <a:rPr lang="en-US" baseline="0" dirty="0" smtClean="0"/>
              <a:t> Walton is writing to his sister. However, those letters also contain the story which Victor is narrating with regards to his creation of the monster and the aftermath of that event. Additionally, the monster at one point is telling Victor what has happened to him after he was abandoned, essentially making Frankenstein a story within a story within a story.</a:t>
            </a:r>
            <a:endParaRPr lang="en-US" dirty="0"/>
          </a:p>
        </p:txBody>
      </p:sp>
      <p:sp>
        <p:nvSpPr>
          <p:cNvPr id="4" name="Slide Number Placeholder 3"/>
          <p:cNvSpPr>
            <a:spLocks noGrp="1"/>
          </p:cNvSpPr>
          <p:nvPr>
            <p:ph type="sldNum" sz="quarter" idx="10"/>
          </p:nvPr>
        </p:nvSpPr>
        <p:spPr/>
        <p:txBody>
          <a:bodyPr/>
          <a:lstStyle/>
          <a:p>
            <a:fld id="{B0CF8055-1BFB-488E-ADBA-C45426B6664E}" type="slidenum">
              <a:rPr lang="en-US" smtClean="0"/>
              <a:pPr/>
              <a:t>7</a:t>
            </a:fld>
            <a:endParaRPr lang="en-US"/>
          </a:p>
        </p:txBody>
      </p:sp>
    </p:spTree>
    <p:extLst>
      <p:ext uri="{BB962C8B-B14F-4D97-AF65-F5344CB8AC3E}">
        <p14:creationId xmlns:p14="http://schemas.microsoft.com/office/powerpoint/2010/main" xmlns="" val="1109841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a:t>
            </a:r>
            <a:r>
              <a:rPr lang="en-US" baseline="0" dirty="0" smtClean="0"/>
              <a:t> of the world at 1818. Due to some awkward political fragmentation, the German Confederation was a series of 39 German states loosely bound together, though as noted on the map they also entered the territories of Prussia and the Austrian Empire. Things would remain like this until about 1848, when Germany became its own independent country.</a:t>
            </a:r>
          </a:p>
          <a:p>
            <a:r>
              <a:rPr lang="en-US" baseline="0" dirty="0" smtClean="0"/>
              <a:t>Note the locations of Beowulf (Denmark) and Othello (Venice/Cyprus)</a:t>
            </a:r>
            <a:endParaRPr lang="en-US" dirty="0"/>
          </a:p>
        </p:txBody>
      </p:sp>
      <p:sp>
        <p:nvSpPr>
          <p:cNvPr id="4" name="Slide Number Placeholder 3"/>
          <p:cNvSpPr>
            <a:spLocks noGrp="1"/>
          </p:cNvSpPr>
          <p:nvPr>
            <p:ph type="sldNum" sz="quarter" idx="10"/>
          </p:nvPr>
        </p:nvSpPr>
        <p:spPr/>
        <p:txBody>
          <a:bodyPr/>
          <a:lstStyle/>
          <a:p>
            <a:fld id="{B0CF8055-1BFB-488E-ADBA-C45426B6664E}" type="slidenum">
              <a:rPr lang="en-US" smtClean="0"/>
              <a:pPr/>
              <a:t>8</a:t>
            </a:fld>
            <a:endParaRPr lang="en-US"/>
          </a:p>
        </p:txBody>
      </p:sp>
    </p:spTree>
    <p:extLst>
      <p:ext uri="{BB962C8B-B14F-4D97-AF65-F5344CB8AC3E}">
        <p14:creationId xmlns:p14="http://schemas.microsoft.com/office/powerpoint/2010/main" xmlns="" val="1574976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Though</a:t>
            </a:r>
            <a:r>
              <a:rPr lang="en-US" baseline="0" dirty="0" smtClean="0"/>
              <a:t> there were 3 versions of the American Flag at this point, this is probably the most popular</a:t>
            </a:r>
          </a:p>
          <a:p>
            <a:pPr marL="171450" indent="-171450">
              <a:buFontTx/>
              <a:buChar char="-"/>
            </a:pPr>
            <a:r>
              <a:rPr lang="en-US" baseline="0" dirty="0" smtClean="0"/>
              <a:t>Illinois was admitted as the 21</a:t>
            </a:r>
            <a:r>
              <a:rPr lang="en-US" baseline="30000" dirty="0" smtClean="0"/>
              <a:t>st</a:t>
            </a:r>
            <a:r>
              <a:rPr lang="en-US" baseline="0" dirty="0" smtClean="0"/>
              <a:t> state of the US</a:t>
            </a:r>
          </a:p>
          <a:p>
            <a:pPr marL="171450" indent="-171450">
              <a:buFontTx/>
              <a:buChar char="-"/>
            </a:pPr>
            <a:r>
              <a:rPr lang="en-US" baseline="0" dirty="0" smtClean="0"/>
              <a:t>The bicycle was just being invented in Europe (by multiple companies)</a:t>
            </a:r>
          </a:p>
          <a:p>
            <a:pPr marL="171450" indent="-171450">
              <a:buFontTx/>
              <a:buChar char="-"/>
            </a:pPr>
            <a:r>
              <a:rPr lang="en-US" baseline="0" dirty="0" smtClean="0"/>
              <a:t>Karl Marx, the founder of Marxism, was born in 1818</a:t>
            </a:r>
          </a:p>
          <a:p>
            <a:pPr marL="171450" indent="-171450">
              <a:buFontTx/>
              <a:buChar char="-"/>
            </a:pPr>
            <a:r>
              <a:rPr lang="en-US" baseline="0" dirty="0" smtClean="0"/>
              <a:t>Chile gained its independence from Spain</a:t>
            </a:r>
          </a:p>
          <a:p>
            <a:pPr marL="171450" indent="-171450">
              <a:buFontTx/>
              <a:buChar char="-"/>
            </a:pPr>
            <a:r>
              <a:rPr lang="en-US" baseline="0" dirty="0" smtClean="0"/>
              <a:t>Abigail Adams, a lead figure in the feminist movement, died in 1818</a:t>
            </a:r>
            <a:endParaRPr lang="en-US" dirty="0"/>
          </a:p>
        </p:txBody>
      </p:sp>
      <p:sp>
        <p:nvSpPr>
          <p:cNvPr id="4" name="Slide Number Placeholder 3"/>
          <p:cNvSpPr>
            <a:spLocks noGrp="1"/>
          </p:cNvSpPr>
          <p:nvPr>
            <p:ph type="sldNum" sz="quarter" idx="10"/>
          </p:nvPr>
        </p:nvSpPr>
        <p:spPr/>
        <p:txBody>
          <a:bodyPr/>
          <a:lstStyle/>
          <a:p>
            <a:fld id="{B0CF8055-1BFB-488E-ADBA-C45426B6664E}" type="slidenum">
              <a:rPr lang="en-US" smtClean="0"/>
              <a:pPr/>
              <a:t>9</a:t>
            </a:fld>
            <a:endParaRPr lang="en-US"/>
          </a:p>
        </p:txBody>
      </p:sp>
    </p:spTree>
    <p:extLst>
      <p:ext uri="{BB962C8B-B14F-4D97-AF65-F5344CB8AC3E}">
        <p14:creationId xmlns:p14="http://schemas.microsoft.com/office/powerpoint/2010/main" xmlns="" val="2036813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sort of buffer between the main PPT and some extra things that were either too high-level or just not interesting enough for the students when it was first presented.</a:t>
            </a:r>
            <a:endParaRPr lang="en-US" dirty="0"/>
          </a:p>
        </p:txBody>
      </p:sp>
      <p:sp>
        <p:nvSpPr>
          <p:cNvPr id="4" name="Slide Number Placeholder 3"/>
          <p:cNvSpPr>
            <a:spLocks noGrp="1"/>
          </p:cNvSpPr>
          <p:nvPr>
            <p:ph type="sldNum" sz="quarter" idx="10"/>
          </p:nvPr>
        </p:nvSpPr>
        <p:spPr/>
        <p:txBody>
          <a:bodyPr/>
          <a:lstStyle/>
          <a:p>
            <a:fld id="{B0CF8055-1BFB-488E-ADBA-C45426B6664E}" type="slidenum">
              <a:rPr lang="en-US" smtClean="0"/>
              <a:pPr/>
              <a:t>10</a:t>
            </a:fld>
            <a:endParaRPr lang="en-US"/>
          </a:p>
        </p:txBody>
      </p:sp>
    </p:spTree>
    <p:extLst>
      <p:ext uri="{BB962C8B-B14F-4D97-AF65-F5344CB8AC3E}">
        <p14:creationId xmlns:p14="http://schemas.microsoft.com/office/powerpoint/2010/main" xmlns="" val="4263804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289DFA2-7FF0-495C-9155-C7E5E6AB99B1}"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5A66F-D0EB-404A-9DF0-3869770055B0}"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89DFA2-7FF0-495C-9155-C7E5E6AB99B1}"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5A66F-D0EB-404A-9DF0-3869770055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89DFA2-7FF0-495C-9155-C7E5E6AB99B1}" type="datetimeFigureOut">
              <a:rPr lang="en-US" smtClean="0"/>
              <a:pPr/>
              <a:t>2/3/2014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8E85A66F-D0EB-404A-9DF0-3869770055B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89DFA2-7FF0-495C-9155-C7E5E6AB99B1}"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5A66F-D0EB-404A-9DF0-3869770055B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289DFA2-7FF0-495C-9155-C7E5E6AB99B1}"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5A66F-D0EB-404A-9DF0-3869770055B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289DFA2-7FF0-495C-9155-C7E5E6AB99B1}" type="datetimeFigureOut">
              <a:rPr lang="en-US" smtClean="0"/>
              <a:pPr/>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5A66F-D0EB-404A-9DF0-3869770055B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289DFA2-7FF0-495C-9155-C7E5E6AB99B1}" type="datetimeFigureOut">
              <a:rPr lang="en-US" smtClean="0"/>
              <a:pPr/>
              <a:t>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85A66F-D0EB-404A-9DF0-3869770055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89DFA2-7FF0-495C-9155-C7E5E6AB99B1}" type="datetimeFigureOut">
              <a:rPr lang="en-US" smtClean="0"/>
              <a:pPr/>
              <a:t>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85A66F-D0EB-404A-9DF0-3869770055B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9DFA2-7FF0-495C-9155-C7E5E6AB99B1}" type="datetimeFigureOut">
              <a:rPr lang="en-US" smtClean="0"/>
              <a:pPr/>
              <a:t>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85A66F-D0EB-404A-9DF0-3869770055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289DFA2-7FF0-495C-9155-C7E5E6AB99B1}" type="datetimeFigureOut">
              <a:rPr lang="en-US" smtClean="0"/>
              <a:pPr/>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5A66F-D0EB-404A-9DF0-3869770055B0}"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289DFA2-7FF0-495C-9155-C7E5E6AB99B1}" type="datetimeFigureOut">
              <a:rPr lang="en-US" smtClean="0"/>
              <a:pPr/>
              <a:t>2/3/2014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8E85A66F-D0EB-404A-9DF0-3869770055B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289DFA2-7FF0-495C-9155-C7E5E6AB99B1}" type="datetimeFigureOut">
              <a:rPr lang="en-US" smtClean="0"/>
              <a:pPr/>
              <a:t>2/3/2014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E85A66F-D0EB-404A-9DF0-3869770055B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T3dpghfRBH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Frankenstein:</a:t>
            </a:r>
            <a:br>
              <a:rPr lang="en-US" dirty="0" smtClean="0"/>
            </a:br>
            <a:r>
              <a:rPr lang="en-US" sz="3200" dirty="0" smtClean="0"/>
              <a:t>A Modern Prometheus</a:t>
            </a:r>
            <a:endParaRPr lang="en-US" dirty="0"/>
          </a:p>
        </p:txBody>
      </p:sp>
      <p:sp>
        <p:nvSpPr>
          <p:cNvPr id="4" name="TextBox 3"/>
          <p:cNvSpPr txBox="1"/>
          <p:nvPr/>
        </p:nvSpPr>
        <p:spPr>
          <a:xfrm>
            <a:off x="1143000" y="4572000"/>
            <a:ext cx="3048000" cy="369332"/>
          </a:xfrm>
          <a:prstGeom prst="rect">
            <a:avLst/>
          </a:prstGeom>
          <a:noFill/>
        </p:spPr>
        <p:txBody>
          <a:bodyPr wrap="square" rtlCol="0">
            <a:spAutoFit/>
          </a:bodyPr>
          <a:lstStyle/>
          <a:p>
            <a:r>
              <a:rPr lang="en-US" dirty="0" smtClean="0"/>
              <a:t>By Mary Shelley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End</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56927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Epigraph</a:t>
            </a:r>
            <a:endParaRPr lang="en-US" dirty="0"/>
          </a:p>
        </p:txBody>
      </p:sp>
      <p:sp>
        <p:nvSpPr>
          <p:cNvPr id="3" name="Content Placeholder 2"/>
          <p:cNvSpPr>
            <a:spLocks noGrp="1"/>
          </p:cNvSpPr>
          <p:nvPr>
            <p:ph idx="1"/>
          </p:nvPr>
        </p:nvSpPr>
        <p:spPr/>
        <p:txBody>
          <a:bodyPr>
            <a:normAutofit/>
          </a:bodyPr>
          <a:lstStyle/>
          <a:p>
            <a:pPr algn="ctr">
              <a:buNone/>
            </a:pPr>
            <a:r>
              <a:rPr lang="en-US" sz="3600" dirty="0" smtClean="0"/>
              <a:t>“Did I request thee, Maker, from my clay</a:t>
            </a:r>
          </a:p>
          <a:p>
            <a:pPr algn="ctr">
              <a:buNone/>
            </a:pPr>
            <a:r>
              <a:rPr lang="en-US" sz="3600" dirty="0" smtClean="0"/>
              <a:t>To mould me Man? Did I solicit thee</a:t>
            </a:r>
          </a:p>
          <a:p>
            <a:pPr algn="ctr">
              <a:buNone/>
            </a:pPr>
            <a:r>
              <a:rPr lang="en-US" sz="3600" dirty="0" smtClean="0"/>
              <a:t>From darkness to promote me?”</a:t>
            </a:r>
          </a:p>
          <a:p>
            <a:pPr algn="ctr">
              <a:buNone/>
            </a:pPr>
            <a:endParaRPr lang="en-US" sz="3600" dirty="0" smtClean="0"/>
          </a:p>
          <a:p>
            <a:pPr algn="ctr">
              <a:buNone/>
            </a:pPr>
            <a:r>
              <a:rPr lang="en-US" sz="2000" dirty="0" smtClean="0"/>
              <a:t>John Milton, </a:t>
            </a:r>
            <a:r>
              <a:rPr lang="en-US" sz="2000" i="1" dirty="0" smtClean="0"/>
              <a:t>Paradise Lost (</a:t>
            </a:r>
            <a:r>
              <a:rPr lang="en-US" sz="2000" dirty="0" smtClean="0"/>
              <a:t>X.743-5)</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Paradise Lost</a:t>
            </a:r>
            <a:endParaRPr lang="en-US" dirty="0"/>
          </a:p>
        </p:txBody>
      </p:sp>
      <p:sp>
        <p:nvSpPr>
          <p:cNvPr id="3" name="Content Placeholder 2"/>
          <p:cNvSpPr>
            <a:spLocks noGrp="1"/>
          </p:cNvSpPr>
          <p:nvPr>
            <p:ph idx="1"/>
          </p:nvPr>
        </p:nvSpPr>
        <p:spPr>
          <a:xfrm>
            <a:off x="457200" y="1775191"/>
            <a:ext cx="4114800" cy="4625609"/>
          </a:xfrm>
        </p:spPr>
        <p:txBody>
          <a:bodyPr>
            <a:normAutofit fontScale="92500" lnSpcReduction="10000"/>
          </a:bodyPr>
          <a:lstStyle/>
          <a:p>
            <a:r>
              <a:rPr lang="en-US" sz="2000" dirty="0" smtClean="0"/>
              <a:t>Epic poem written by John Milton (and his daughters) in 1667</a:t>
            </a:r>
          </a:p>
          <a:p>
            <a:endParaRPr lang="en-US" sz="2000" dirty="0" smtClean="0"/>
          </a:p>
          <a:p>
            <a:r>
              <a:rPr lang="en-US" sz="2000" dirty="0" smtClean="0"/>
              <a:t>Follows the Fall of Lucifer, the Creation of Adam and Eve, and the eventual Fall of Mankind</a:t>
            </a:r>
          </a:p>
          <a:p>
            <a:endParaRPr lang="en-US" sz="2000" dirty="0" smtClean="0"/>
          </a:p>
          <a:p>
            <a:r>
              <a:rPr lang="en-US" sz="2000" dirty="0" smtClean="0"/>
              <a:t>Much of </a:t>
            </a:r>
            <a:r>
              <a:rPr lang="en-US" sz="2000" i="1" dirty="0" smtClean="0"/>
              <a:t>Frankenstein </a:t>
            </a:r>
            <a:r>
              <a:rPr lang="en-US" sz="2000" dirty="0" smtClean="0"/>
              <a:t>was influenced by “Paradise Lost;” names (Victor) and characters (the monster) were modeled after characters within the epic poem. </a:t>
            </a:r>
          </a:p>
          <a:p>
            <a:endParaRPr lang="en-US" sz="2000" dirty="0" smtClean="0"/>
          </a:p>
          <a:p>
            <a:r>
              <a:rPr lang="en-US" sz="2000" dirty="0" smtClean="0"/>
              <a:t>Main themes used from it in </a:t>
            </a:r>
            <a:r>
              <a:rPr lang="en-US" sz="2000" i="1" dirty="0" smtClean="0"/>
              <a:t>Frankenstein: </a:t>
            </a:r>
            <a:r>
              <a:rPr lang="en-US" sz="2000" dirty="0" smtClean="0"/>
              <a:t>dedication of parents to their children, creation of life, and abandonment.</a:t>
            </a:r>
            <a:endParaRPr lang="en-US" sz="2000" dirty="0"/>
          </a:p>
        </p:txBody>
      </p:sp>
      <p:pic>
        <p:nvPicPr>
          <p:cNvPr id="3074" name="Picture 2" descr="http://t0.gstatic.com/images?q=tbn:ANd9GcSSXN_bNgBgWZM9Yu74byesztq0s7lDPwJ5qfl7wE0VfVITwysmnw:upload.wikimedia.org/wikipedia/commons/9/90/GustaveDoreParadiseLostSatanProfile.jpg"/>
          <p:cNvPicPr>
            <a:picLocks noChangeAspect="1" noChangeArrowheads="1"/>
          </p:cNvPicPr>
          <p:nvPr/>
        </p:nvPicPr>
        <p:blipFill>
          <a:blip r:embed="rId2" cstate="print"/>
          <a:srcRect/>
          <a:stretch>
            <a:fillRect/>
          </a:stretch>
        </p:blipFill>
        <p:spPr bwMode="auto">
          <a:xfrm>
            <a:off x="4724400" y="1828800"/>
            <a:ext cx="4027959" cy="45624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 – Mary Shelley</a:t>
            </a:r>
            <a:endParaRPr lang="en-US" dirty="0"/>
          </a:p>
        </p:txBody>
      </p:sp>
      <p:sp>
        <p:nvSpPr>
          <p:cNvPr id="3" name="Content Placeholder 2"/>
          <p:cNvSpPr>
            <a:spLocks noGrp="1"/>
          </p:cNvSpPr>
          <p:nvPr>
            <p:ph idx="1"/>
          </p:nvPr>
        </p:nvSpPr>
        <p:spPr>
          <a:xfrm>
            <a:off x="457200" y="1775191"/>
            <a:ext cx="4724400" cy="4625609"/>
          </a:xfrm>
        </p:spPr>
        <p:txBody>
          <a:bodyPr>
            <a:normAutofit fontScale="92500" lnSpcReduction="20000"/>
          </a:bodyPr>
          <a:lstStyle/>
          <a:p>
            <a:r>
              <a:rPr lang="en-US" sz="2000" dirty="0" smtClean="0"/>
              <a:t>Lived from August 20, 1797 to February 1, 1851 (53)</a:t>
            </a:r>
          </a:p>
          <a:p>
            <a:endParaRPr lang="en-US" sz="2000" dirty="0" smtClean="0"/>
          </a:p>
          <a:p>
            <a:r>
              <a:rPr lang="en-US" sz="2000" dirty="0" smtClean="0"/>
              <a:t>Somers Town, London</a:t>
            </a:r>
          </a:p>
          <a:p>
            <a:endParaRPr lang="en-US" sz="2000" dirty="0" smtClean="0"/>
          </a:p>
          <a:p>
            <a:r>
              <a:rPr lang="en-US" sz="2000" dirty="0" smtClean="0"/>
              <a:t>Married to Percy Shelley </a:t>
            </a:r>
            <a:r>
              <a:rPr lang="en-US" sz="2000" dirty="0" smtClean="0">
                <a:hlinkClick r:id="rId3"/>
              </a:rPr>
              <a:t>(“</a:t>
            </a:r>
            <a:r>
              <a:rPr lang="en-US" sz="2000" dirty="0" err="1" smtClean="0">
                <a:hlinkClick r:id="rId3"/>
              </a:rPr>
              <a:t>Ozymandias</a:t>
            </a:r>
            <a:r>
              <a:rPr lang="en-US" sz="2000" dirty="0" smtClean="0">
                <a:hlinkClick r:id="rId3"/>
              </a:rPr>
              <a:t>”)</a:t>
            </a:r>
            <a:endParaRPr lang="en-US" sz="2000" dirty="0" smtClean="0"/>
          </a:p>
          <a:p>
            <a:endParaRPr lang="en-US" sz="2000" dirty="0" smtClean="0"/>
          </a:p>
          <a:p>
            <a:r>
              <a:rPr lang="en-US" sz="2000" dirty="0" smtClean="0"/>
              <a:t>Was actually famous as an author while she was alive</a:t>
            </a:r>
          </a:p>
          <a:p>
            <a:endParaRPr lang="en-US" sz="2000" dirty="0" smtClean="0"/>
          </a:p>
          <a:p>
            <a:r>
              <a:rPr lang="en-US" sz="2000" dirty="0" smtClean="0"/>
              <a:t>Dealt with depression throughout much of her early life, due to her first child’s death</a:t>
            </a:r>
          </a:p>
          <a:p>
            <a:endParaRPr lang="en-US" sz="2000" dirty="0" smtClean="0"/>
          </a:p>
          <a:p>
            <a:r>
              <a:rPr lang="en-US" sz="2000" dirty="0" smtClean="0"/>
              <a:t>Part of a group of writers, who sometimes went by either the names of “The Lord Byron Club” or even “The Geneva Convention.”</a:t>
            </a:r>
          </a:p>
          <a:p>
            <a:endParaRPr lang="en-US" sz="2000" dirty="0"/>
          </a:p>
        </p:txBody>
      </p:sp>
      <p:pic>
        <p:nvPicPr>
          <p:cNvPr id="6146" name="Picture 2" descr="Half-length portrait of a woman wearing a black dress sitting on a red sofa. Her dress is off the shoulder, exposing her shoulders. The brush strokes are broad."/>
          <p:cNvPicPr>
            <a:picLocks noChangeAspect="1" noChangeArrowheads="1"/>
          </p:cNvPicPr>
          <p:nvPr/>
        </p:nvPicPr>
        <p:blipFill>
          <a:blip r:embed="rId4" cstate="print"/>
          <a:srcRect/>
          <a:stretch>
            <a:fillRect/>
          </a:stretch>
        </p:blipFill>
        <p:spPr bwMode="auto">
          <a:xfrm>
            <a:off x="5257800" y="1828800"/>
            <a:ext cx="3453780" cy="424815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Frankenstein</a:t>
            </a:r>
            <a:endParaRPr lang="en-US" dirty="0"/>
          </a:p>
        </p:txBody>
      </p:sp>
      <p:sp>
        <p:nvSpPr>
          <p:cNvPr id="3" name="Content Placeholder 2"/>
          <p:cNvSpPr>
            <a:spLocks noGrp="1"/>
          </p:cNvSpPr>
          <p:nvPr>
            <p:ph idx="1"/>
          </p:nvPr>
        </p:nvSpPr>
        <p:spPr>
          <a:xfrm>
            <a:off x="457200" y="1775191"/>
            <a:ext cx="4114800" cy="4625609"/>
          </a:xfrm>
        </p:spPr>
        <p:txBody>
          <a:bodyPr>
            <a:normAutofit/>
          </a:bodyPr>
          <a:lstStyle/>
          <a:p>
            <a:r>
              <a:rPr lang="en-US" sz="2000" dirty="0" smtClean="0"/>
              <a:t>Published anonymously in 1818 (later Mary Shelley’s name is put on the second edition in 1823)</a:t>
            </a:r>
          </a:p>
          <a:p>
            <a:endParaRPr lang="en-US" sz="2000" dirty="0" smtClean="0"/>
          </a:p>
          <a:p>
            <a:r>
              <a:rPr lang="en-US" sz="2000" dirty="0" smtClean="0"/>
              <a:t>An early example of a Gothic novel, though considered primarily a part of the Romantic movement.</a:t>
            </a:r>
          </a:p>
          <a:p>
            <a:endParaRPr lang="en-US" sz="2000" dirty="0" smtClean="0"/>
          </a:p>
          <a:p>
            <a:r>
              <a:rPr lang="en-US" sz="2000" dirty="0" smtClean="0"/>
              <a:t>Follows the plight of Victor Frankenstein</a:t>
            </a:r>
          </a:p>
          <a:p>
            <a:endParaRPr lang="en-US" sz="2000" dirty="0" smtClean="0"/>
          </a:p>
          <a:p>
            <a:r>
              <a:rPr lang="en-US" sz="2000" dirty="0" smtClean="0"/>
              <a:t>Considered the first “true” science-fiction novel</a:t>
            </a:r>
            <a:endParaRPr lang="en-US" sz="2000" dirty="0"/>
          </a:p>
        </p:txBody>
      </p:sp>
      <p:pic>
        <p:nvPicPr>
          <p:cNvPr id="5122" name="Picture 2" descr="http://www.bc.edu/bc_org/avp/cas/his/CoreArt/art/resourcesd/fri_wand.jpg"/>
          <p:cNvPicPr>
            <a:picLocks noChangeAspect="1" noChangeArrowheads="1"/>
          </p:cNvPicPr>
          <p:nvPr/>
        </p:nvPicPr>
        <p:blipFill>
          <a:blip r:embed="rId3" cstate="print"/>
          <a:srcRect/>
          <a:stretch>
            <a:fillRect/>
          </a:stretch>
        </p:blipFill>
        <p:spPr bwMode="auto">
          <a:xfrm>
            <a:off x="4991962" y="1676400"/>
            <a:ext cx="3649654" cy="4648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Romantic Literature (19</a:t>
            </a:r>
            <a:r>
              <a:rPr lang="en-US" baseline="30000" dirty="0" smtClean="0"/>
              <a:t>th</a:t>
            </a:r>
            <a:r>
              <a:rPr lang="en-US" dirty="0" smtClean="0"/>
              <a:t> century)</a:t>
            </a:r>
            <a:endParaRPr lang="en-US" dirty="0"/>
          </a:p>
        </p:txBody>
      </p:sp>
      <p:sp>
        <p:nvSpPr>
          <p:cNvPr id="3" name="Content Placeholder 2"/>
          <p:cNvSpPr>
            <a:spLocks noGrp="1"/>
          </p:cNvSpPr>
          <p:nvPr>
            <p:ph idx="1"/>
          </p:nvPr>
        </p:nvSpPr>
        <p:spPr>
          <a:xfrm>
            <a:off x="457200" y="1775191"/>
            <a:ext cx="4114800" cy="4625609"/>
          </a:xfrm>
        </p:spPr>
        <p:txBody>
          <a:bodyPr>
            <a:normAutofit lnSpcReduction="10000"/>
          </a:bodyPr>
          <a:lstStyle/>
          <a:p>
            <a:r>
              <a:rPr lang="en-US" sz="2000" dirty="0" smtClean="0"/>
              <a:t>Literary and artistic movement primarily focused around emotions, originality, and beauty.</a:t>
            </a:r>
          </a:p>
          <a:p>
            <a:endParaRPr lang="en-US" sz="2000" dirty="0" smtClean="0"/>
          </a:p>
          <a:p>
            <a:r>
              <a:rPr lang="en-US" sz="2000" dirty="0" smtClean="0"/>
              <a:t>In literature, much emphasis was placed on isolation</a:t>
            </a:r>
          </a:p>
          <a:p>
            <a:endParaRPr lang="en-US" sz="2000" dirty="0" smtClean="0"/>
          </a:p>
          <a:p>
            <a:r>
              <a:rPr lang="en-US" sz="2000" dirty="0" smtClean="0"/>
              <a:t>Authors such as Samuel Coleridge (“The Rime of the Ancient Mariner”), John </a:t>
            </a:r>
            <a:r>
              <a:rPr lang="en-US" sz="2000" dirty="0" err="1" smtClean="0"/>
              <a:t>Polidori</a:t>
            </a:r>
            <a:r>
              <a:rPr lang="en-US" sz="2000" dirty="0" smtClean="0"/>
              <a:t> (“The </a:t>
            </a:r>
            <a:r>
              <a:rPr lang="en-US" sz="2000" dirty="0" err="1" smtClean="0"/>
              <a:t>Vampyre</a:t>
            </a:r>
            <a:r>
              <a:rPr lang="en-US" sz="2000" dirty="0" smtClean="0"/>
              <a:t>”), Jane Austen (“Pride and Prejudice”), and Edgar Allen Poe (“The Raven”) are some of the more prominent Romantic authors.</a:t>
            </a:r>
            <a:endParaRPr lang="en-US" sz="2000" dirty="0"/>
          </a:p>
        </p:txBody>
      </p:sp>
      <p:pic>
        <p:nvPicPr>
          <p:cNvPr id="7172" name="Picture 4" descr="http://colgatebookstore.com/pageimages/Jane%20Austen.jpg"/>
          <p:cNvPicPr>
            <a:picLocks noChangeAspect="1" noChangeArrowheads="1"/>
          </p:cNvPicPr>
          <p:nvPr/>
        </p:nvPicPr>
        <p:blipFill>
          <a:blip r:embed="rId2" cstate="print"/>
          <a:srcRect/>
          <a:stretch>
            <a:fillRect/>
          </a:stretch>
        </p:blipFill>
        <p:spPr bwMode="auto">
          <a:xfrm>
            <a:off x="4876800" y="2438400"/>
            <a:ext cx="3933825" cy="2952751"/>
          </a:xfrm>
          <a:prstGeom prst="rect">
            <a:avLst/>
          </a:prstGeom>
          <a:noFill/>
        </p:spPr>
      </p:pic>
    </p:spTree>
    <p:extLst>
      <p:ext uri="{BB962C8B-B14F-4D97-AF65-F5344CB8AC3E}">
        <p14:creationId xmlns:p14="http://schemas.microsoft.com/office/powerpoint/2010/main" xmlns="" val="3127372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10600" cy="1252728"/>
          </a:xfrm>
        </p:spPr>
        <p:txBody>
          <a:bodyPr>
            <a:normAutofit fontScale="90000"/>
          </a:bodyPr>
          <a:lstStyle/>
          <a:p>
            <a:r>
              <a:rPr lang="en-US" dirty="0" smtClean="0"/>
              <a:t>Gothic Literature (19</a:t>
            </a:r>
            <a:r>
              <a:rPr lang="en-US" baseline="30000" dirty="0" smtClean="0"/>
              <a:t>th</a:t>
            </a:r>
            <a:r>
              <a:rPr lang="en-US" dirty="0" smtClean="0"/>
              <a:t>-20</a:t>
            </a:r>
            <a:r>
              <a:rPr lang="en-US" baseline="30000" dirty="0" smtClean="0"/>
              <a:t>th</a:t>
            </a:r>
            <a:r>
              <a:rPr lang="en-US" dirty="0" smtClean="0"/>
              <a:t> centuries)</a:t>
            </a:r>
            <a:endParaRPr lang="en-US" dirty="0"/>
          </a:p>
        </p:txBody>
      </p:sp>
      <p:sp>
        <p:nvSpPr>
          <p:cNvPr id="3" name="Content Placeholder 2"/>
          <p:cNvSpPr>
            <a:spLocks noGrp="1"/>
          </p:cNvSpPr>
          <p:nvPr>
            <p:ph idx="1"/>
          </p:nvPr>
        </p:nvSpPr>
        <p:spPr>
          <a:xfrm>
            <a:off x="457200" y="1775191"/>
            <a:ext cx="3962400" cy="4625609"/>
          </a:xfrm>
        </p:spPr>
        <p:txBody>
          <a:bodyPr>
            <a:normAutofit/>
          </a:bodyPr>
          <a:lstStyle/>
          <a:p>
            <a:r>
              <a:rPr lang="en-US" sz="2000" dirty="0" smtClean="0"/>
              <a:t>Marked by horror, melodrama, and a call back to the medieval.</a:t>
            </a:r>
          </a:p>
          <a:p>
            <a:endParaRPr lang="en-US" sz="2000" dirty="0" smtClean="0"/>
          </a:p>
          <a:p>
            <a:r>
              <a:rPr lang="en-US" sz="2000" dirty="0" smtClean="0"/>
              <a:t>A combination of fiction, horror, and Romanticism.</a:t>
            </a:r>
          </a:p>
          <a:p>
            <a:endParaRPr lang="en-US" sz="2000" dirty="0"/>
          </a:p>
          <a:p>
            <a:r>
              <a:rPr lang="en-US" sz="2000" dirty="0" smtClean="0"/>
              <a:t>Well-known authors of gothic literature include Edgar Allen Poe (“The Cask of Amontillado”) and Bram Stoker (“Dracula”).</a:t>
            </a:r>
          </a:p>
          <a:p>
            <a:endParaRPr lang="en-US" sz="2000" dirty="0"/>
          </a:p>
        </p:txBody>
      </p:sp>
      <p:pic>
        <p:nvPicPr>
          <p:cNvPr id="6146" name="Picture 2" descr="http://upload.wikimedia.org/wikipedia/commons/7/75/Edgar_Allan_Poe_2_retouched_and_transparent_bg.png"/>
          <p:cNvPicPr>
            <a:picLocks noChangeAspect="1" noChangeArrowheads="1"/>
          </p:cNvPicPr>
          <p:nvPr/>
        </p:nvPicPr>
        <p:blipFill>
          <a:blip r:embed="rId3" cstate="print"/>
          <a:srcRect/>
          <a:stretch>
            <a:fillRect/>
          </a:stretch>
        </p:blipFill>
        <p:spPr bwMode="auto">
          <a:xfrm>
            <a:off x="4800600" y="1600200"/>
            <a:ext cx="3769246" cy="5029200"/>
          </a:xfrm>
          <a:prstGeom prst="rect">
            <a:avLst/>
          </a:prstGeom>
          <a:noFill/>
        </p:spPr>
      </p:pic>
    </p:spTree>
    <p:extLst>
      <p:ext uri="{BB962C8B-B14F-4D97-AF65-F5344CB8AC3E}">
        <p14:creationId xmlns:p14="http://schemas.microsoft.com/office/powerpoint/2010/main" xmlns="" val="842307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Style</a:t>
            </a:r>
            <a:endParaRPr lang="en-US" dirty="0"/>
          </a:p>
        </p:txBody>
      </p:sp>
      <p:sp>
        <p:nvSpPr>
          <p:cNvPr id="3" name="Content Placeholder 2"/>
          <p:cNvSpPr>
            <a:spLocks noGrp="1"/>
          </p:cNvSpPr>
          <p:nvPr>
            <p:ph idx="1"/>
          </p:nvPr>
        </p:nvSpPr>
        <p:spPr/>
        <p:txBody>
          <a:bodyPr>
            <a:normAutofit/>
          </a:bodyPr>
          <a:lstStyle/>
          <a:p>
            <a:r>
              <a:rPr lang="en-US" dirty="0" smtClean="0"/>
              <a:t>Epistolary novel</a:t>
            </a:r>
          </a:p>
          <a:p>
            <a:pPr lvl="1"/>
            <a:r>
              <a:rPr lang="en-US" sz="2400" dirty="0" smtClean="0"/>
              <a:t>Written as a series of letters from Captain Robert Walton to his sister, Margaret Seville</a:t>
            </a:r>
          </a:p>
          <a:p>
            <a:pPr lvl="1"/>
            <a:endParaRPr lang="en-US" sz="2400" dirty="0" smtClean="0"/>
          </a:p>
          <a:p>
            <a:pPr lvl="1"/>
            <a:r>
              <a:rPr lang="en-US" sz="2400" dirty="0" smtClean="0"/>
              <a:t>Often used to add greater realism, as it mimics the workings of reality</a:t>
            </a:r>
          </a:p>
          <a:p>
            <a:pPr lvl="1"/>
            <a:endParaRPr lang="en-US" sz="2400" dirty="0" smtClean="0"/>
          </a:p>
          <a:p>
            <a:pPr lvl="1"/>
            <a:r>
              <a:rPr lang="en-US" sz="2400" dirty="0" smtClean="0"/>
              <a:t>Offers multiple points of view without an omniscient narrator</a:t>
            </a:r>
          </a:p>
          <a:p>
            <a:pPr lvl="1"/>
            <a:endParaRPr lang="en-US"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Style (continued)</a:t>
            </a:r>
            <a:endParaRPr lang="en-US" dirty="0"/>
          </a:p>
        </p:txBody>
      </p:sp>
      <p:grpSp>
        <p:nvGrpSpPr>
          <p:cNvPr id="5" name="Group 3"/>
          <p:cNvGrpSpPr>
            <a:grpSpLocks noChangeAspect="1"/>
          </p:cNvGrpSpPr>
          <p:nvPr/>
        </p:nvGrpSpPr>
        <p:grpSpPr bwMode="auto">
          <a:xfrm>
            <a:off x="1676400" y="2286000"/>
            <a:ext cx="5486400" cy="3200400"/>
            <a:chOff x="2527" y="5812"/>
            <a:chExt cx="7200" cy="4320"/>
          </a:xfrm>
        </p:grpSpPr>
        <p:sp>
          <p:nvSpPr>
            <p:cNvPr id="6" name="AutoShape 13"/>
            <p:cNvSpPr>
              <a:spLocks noChangeAspect="1" noChangeArrowheads="1" noTextEdit="1"/>
            </p:cNvSpPr>
            <p:nvPr/>
          </p:nvSpPr>
          <p:spPr bwMode="auto">
            <a:xfrm>
              <a:off x="2527" y="5812"/>
              <a:ext cx="7200" cy="432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12"/>
            <p:cNvSpPr>
              <a:spLocks noChangeShapeType="1"/>
            </p:cNvSpPr>
            <p:nvPr/>
          </p:nvSpPr>
          <p:spPr bwMode="auto">
            <a:xfrm flipH="1">
              <a:off x="3877" y="6583"/>
              <a:ext cx="2250" cy="293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11"/>
            <p:cNvSpPr>
              <a:spLocks noChangeShapeType="1"/>
            </p:cNvSpPr>
            <p:nvPr/>
          </p:nvSpPr>
          <p:spPr bwMode="auto">
            <a:xfrm>
              <a:off x="6127" y="6583"/>
              <a:ext cx="2400" cy="293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10"/>
            <p:cNvSpPr>
              <a:spLocks noChangeShapeType="1"/>
            </p:cNvSpPr>
            <p:nvPr/>
          </p:nvSpPr>
          <p:spPr bwMode="auto">
            <a:xfrm>
              <a:off x="3877" y="9515"/>
              <a:ext cx="4650"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9"/>
            <p:cNvSpPr>
              <a:spLocks noChangeShapeType="1"/>
            </p:cNvSpPr>
            <p:nvPr/>
          </p:nvSpPr>
          <p:spPr bwMode="auto">
            <a:xfrm flipH="1">
              <a:off x="4927" y="7509"/>
              <a:ext cx="1200" cy="169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8"/>
            <p:cNvSpPr>
              <a:spLocks noChangeShapeType="1"/>
            </p:cNvSpPr>
            <p:nvPr/>
          </p:nvSpPr>
          <p:spPr bwMode="auto">
            <a:xfrm>
              <a:off x="6127" y="7509"/>
              <a:ext cx="1200" cy="169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7"/>
            <p:cNvSpPr>
              <a:spLocks noChangeShapeType="1"/>
            </p:cNvSpPr>
            <p:nvPr/>
          </p:nvSpPr>
          <p:spPr bwMode="auto">
            <a:xfrm>
              <a:off x="4927" y="9206"/>
              <a:ext cx="2400"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6"/>
            <p:cNvSpPr>
              <a:spLocks noChangeShapeType="1"/>
            </p:cNvSpPr>
            <p:nvPr/>
          </p:nvSpPr>
          <p:spPr bwMode="auto">
            <a:xfrm>
              <a:off x="4537" y="6719"/>
              <a:ext cx="75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5"/>
            <p:cNvSpPr>
              <a:spLocks noChangeShapeType="1"/>
            </p:cNvSpPr>
            <p:nvPr/>
          </p:nvSpPr>
          <p:spPr bwMode="auto">
            <a:xfrm flipV="1">
              <a:off x="4537" y="7509"/>
              <a:ext cx="750" cy="1"/>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4"/>
            <p:cNvSpPr>
              <a:spLocks noChangeShapeType="1"/>
            </p:cNvSpPr>
            <p:nvPr/>
          </p:nvSpPr>
          <p:spPr bwMode="auto">
            <a:xfrm>
              <a:off x="4387" y="8435"/>
              <a:ext cx="90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6" name="Line 15"/>
          <p:cNvSpPr>
            <a:spLocks noChangeShapeType="1"/>
          </p:cNvSpPr>
          <p:nvPr/>
        </p:nvSpPr>
        <p:spPr bwMode="auto">
          <a:xfrm flipH="1">
            <a:off x="1733550" y="2286000"/>
            <a:ext cx="2743200" cy="32004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4"/>
          <p:cNvSpPr>
            <a:spLocks noChangeShapeType="1"/>
          </p:cNvSpPr>
          <p:nvPr/>
        </p:nvSpPr>
        <p:spPr bwMode="auto">
          <a:xfrm>
            <a:off x="4484915" y="2286000"/>
            <a:ext cx="2743200" cy="32004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6"/>
          <p:cNvSpPr>
            <a:spLocks noChangeShapeType="1"/>
          </p:cNvSpPr>
          <p:nvPr/>
        </p:nvSpPr>
        <p:spPr bwMode="auto">
          <a:xfrm>
            <a:off x="1741715" y="5486400"/>
            <a:ext cx="548640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Text Box 17"/>
          <p:cNvSpPr txBox="1">
            <a:spLocks noChangeArrowheads="1"/>
          </p:cNvSpPr>
          <p:nvPr/>
        </p:nvSpPr>
        <p:spPr bwMode="auto">
          <a:xfrm>
            <a:off x="1150619" y="2857182"/>
            <a:ext cx="2057401" cy="41941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Walton as narrator (Writing the letters</a:t>
            </a:r>
            <a:r>
              <a:rPr kumimoji="0" lang="en-US" altLang="en-US" sz="1100" b="0" i="0" u="none" strike="noStrike" cap="none" normalizeH="0" dirty="0" smtClean="0">
                <a:ln>
                  <a:noFill/>
                </a:ln>
                <a:solidFill>
                  <a:schemeClr val="tx1"/>
                </a:solidFill>
                <a:effectLst/>
                <a:latin typeface="Arial" pitchFamily="34" charset="0"/>
                <a:ea typeface="Times New Roman" pitchFamily="18" charset="0"/>
                <a:cs typeface="Arial" pitchFamily="34" charset="0"/>
              </a:rPr>
              <a:t> about Victor’s story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 Box 18"/>
          <p:cNvSpPr txBox="1">
            <a:spLocks noChangeArrowheads="1"/>
          </p:cNvSpPr>
          <p:nvPr/>
        </p:nvSpPr>
        <p:spPr bwMode="auto">
          <a:xfrm>
            <a:off x="1124493" y="3428894"/>
            <a:ext cx="2083527" cy="68590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Victor as narrator</a:t>
            </a:r>
            <a:r>
              <a:rPr kumimoji="0" lang="en-US" altLang="en-US" sz="1100" b="0" i="0" u="none" strike="noStrike" cap="none" normalizeH="0" dirty="0" smtClean="0">
                <a:ln>
                  <a:noFill/>
                </a:ln>
                <a:solidFill>
                  <a:schemeClr val="tx1"/>
                </a:solidFill>
                <a:effectLst/>
                <a:latin typeface="Arial" pitchFamily="34" charset="0"/>
                <a:ea typeface="Times New Roman" pitchFamily="18" charset="0"/>
                <a:cs typeface="Arial" pitchFamily="34" charset="0"/>
              </a:rPr>
              <a:t> (Telling his story and the story of the monster)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Text Box 19"/>
          <p:cNvSpPr txBox="1">
            <a:spLocks noChangeArrowheads="1"/>
          </p:cNvSpPr>
          <p:nvPr/>
        </p:nvSpPr>
        <p:spPr bwMode="auto">
          <a:xfrm>
            <a:off x="1181642" y="4137660"/>
            <a:ext cx="1943101" cy="4343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Monster as narrator, telling</a:t>
            </a:r>
            <a:r>
              <a:rPr kumimoji="0" lang="en-US" altLang="en-US" sz="1100" b="0" i="0" u="none" strike="noStrike" cap="none" normalizeH="0" dirty="0" smtClean="0">
                <a:ln>
                  <a:noFill/>
                </a:ln>
                <a:solidFill>
                  <a:schemeClr val="tx1"/>
                </a:solidFill>
                <a:effectLst/>
                <a:latin typeface="Arial" pitchFamily="34" charset="0"/>
                <a:ea typeface="Times New Roman" pitchFamily="18" charset="0"/>
                <a:cs typeface="Arial" pitchFamily="34" charset="0"/>
              </a:rPr>
              <a:t> its story to Victor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2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21"/>
          <p:cNvSpPr>
            <a:spLocks noChangeArrowheads="1"/>
          </p:cNvSpPr>
          <p:nvPr/>
        </p:nvSpPr>
        <p:spPr bwMode="auto">
          <a:xfrm>
            <a:off x="0" y="36576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720492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a:t>
            </a:r>
            <a:endParaRPr lang="en-US" dirty="0"/>
          </a:p>
        </p:txBody>
      </p:sp>
      <p:sp>
        <p:nvSpPr>
          <p:cNvPr id="3" name="Content Placeholder 2"/>
          <p:cNvSpPr>
            <a:spLocks noGrp="1"/>
          </p:cNvSpPr>
          <p:nvPr>
            <p:ph idx="1"/>
          </p:nvPr>
        </p:nvSpPr>
        <p:spPr>
          <a:xfrm>
            <a:off x="457200" y="1775191"/>
            <a:ext cx="2514600" cy="4625609"/>
          </a:xfrm>
        </p:spPr>
        <p:txBody>
          <a:bodyPr>
            <a:normAutofit/>
          </a:bodyPr>
          <a:lstStyle/>
          <a:p>
            <a:r>
              <a:rPr lang="en-US" sz="2400" dirty="0" smtClean="0"/>
              <a:t>Overall: North Pole</a:t>
            </a:r>
          </a:p>
          <a:p>
            <a:endParaRPr lang="en-US" sz="2400" dirty="0" smtClean="0"/>
          </a:p>
          <a:p>
            <a:r>
              <a:rPr lang="en-US" sz="2400" dirty="0" smtClean="0"/>
              <a:t>Frankenstein’s tale takes place primarily in Germany, Geneva (Switzerland), Scotland, and Ireland.</a:t>
            </a:r>
            <a:endParaRPr lang="en-US" sz="2400" dirty="0"/>
          </a:p>
        </p:txBody>
      </p:sp>
      <p:pic>
        <p:nvPicPr>
          <p:cNvPr id="1026" name="Picture 2" descr="http://upload.wikimedia.org/wikipedia/commons/0/05/Map_congress_of_vienna.jpg"/>
          <p:cNvPicPr>
            <a:picLocks noChangeAspect="1" noChangeArrowheads="1"/>
          </p:cNvPicPr>
          <p:nvPr/>
        </p:nvPicPr>
        <p:blipFill>
          <a:blip r:embed="rId3" cstate="print"/>
          <a:srcRect/>
          <a:stretch>
            <a:fillRect/>
          </a:stretch>
        </p:blipFill>
        <p:spPr bwMode="auto">
          <a:xfrm>
            <a:off x="2978150" y="1676400"/>
            <a:ext cx="6165850" cy="477356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www.operationworld.org/files/ow/maps/lgmap/chil-MMAP-md.png"/>
          <p:cNvPicPr>
            <a:picLocks noChangeAspect="1" noChangeArrowheads="1"/>
          </p:cNvPicPr>
          <p:nvPr/>
        </p:nvPicPr>
        <p:blipFill>
          <a:blip r:embed="rId3" cstate="print"/>
          <a:srcRect/>
          <a:stretch>
            <a:fillRect/>
          </a:stretch>
        </p:blipFill>
        <p:spPr bwMode="auto">
          <a:xfrm>
            <a:off x="3276600" y="4012979"/>
            <a:ext cx="4038600" cy="2845021"/>
          </a:xfrm>
          <a:prstGeom prst="rect">
            <a:avLst/>
          </a:prstGeom>
          <a:noFill/>
        </p:spPr>
      </p:pic>
      <p:sp>
        <p:nvSpPr>
          <p:cNvPr id="2" name="Title 1"/>
          <p:cNvSpPr>
            <a:spLocks noGrp="1"/>
          </p:cNvSpPr>
          <p:nvPr>
            <p:ph type="title"/>
          </p:nvPr>
        </p:nvSpPr>
        <p:spPr/>
        <p:txBody>
          <a:bodyPr/>
          <a:lstStyle/>
          <a:p>
            <a:r>
              <a:rPr lang="en-US" dirty="0" smtClean="0"/>
              <a:t>Also in 1818…</a:t>
            </a:r>
            <a:endParaRPr lang="en-US" dirty="0"/>
          </a:p>
        </p:txBody>
      </p:sp>
      <p:pic>
        <p:nvPicPr>
          <p:cNvPr id="1026" name="Picture 2" descr="File:US 20 Star GreatStar Flag.svg"/>
          <p:cNvPicPr>
            <a:picLocks noChangeAspect="1" noChangeArrowheads="1"/>
          </p:cNvPicPr>
          <p:nvPr/>
        </p:nvPicPr>
        <p:blipFill>
          <a:blip r:embed="rId4" cstate="print"/>
          <a:srcRect/>
          <a:stretch>
            <a:fillRect/>
          </a:stretch>
        </p:blipFill>
        <p:spPr bwMode="auto">
          <a:xfrm>
            <a:off x="381000" y="1600200"/>
            <a:ext cx="3352800" cy="1764411"/>
          </a:xfrm>
          <a:prstGeom prst="rect">
            <a:avLst/>
          </a:prstGeom>
          <a:noFill/>
        </p:spPr>
      </p:pic>
      <p:pic>
        <p:nvPicPr>
          <p:cNvPr id="1028" name="Picture 4" descr="http://www.iandrinstitute.org/j0189593%5b1%5d.jpg"/>
          <p:cNvPicPr>
            <a:picLocks noChangeAspect="1" noChangeArrowheads="1"/>
          </p:cNvPicPr>
          <p:nvPr/>
        </p:nvPicPr>
        <p:blipFill>
          <a:blip r:embed="rId5" cstate="print"/>
          <a:srcRect/>
          <a:stretch>
            <a:fillRect/>
          </a:stretch>
        </p:blipFill>
        <p:spPr bwMode="auto">
          <a:xfrm>
            <a:off x="3200400" y="1905000"/>
            <a:ext cx="3398798" cy="2667001"/>
          </a:xfrm>
          <a:prstGeom prst="rect">
            <a:avLst/>
          </a:prstGeom>
          <a:noFill/>
        </p:spPr>
      </p:pic>
      <p:pic>
        <p:nvPicPr>
          <p:cNvPr id="1030" name="Picture 6" descr="http://someinterestingfacts.net/wp-content/uploads/2013/02/First-Bicycle.jpg"/>
          <p:cNvPicPr>
            <a:picLocks noChangeAspect="1" noChangeArrowheads="1"/>
          </p:cNvPicPr>
          <p:nvPr/>
        </p:nvPicPr>
        <p:blipFill>
          <a:blip r:embed="rId6" cstate="print"/>
          <a:srcRect/>
          <a:stretch>
            <a:fillRect/>
          </a:stretch>
        </p:blipFill>
        <p:spPr bwMode="auto">
          <a:xfrm>
            <a:off x="0" y="3276600"/>
            <a:ext cx="2720282" cy="1800226"/>
          </a:xfrm>
          <a:prstGeom prst="rect">
            <a:avLst/>
          </a:prstGeom>
          <a:noFill/>
        </p:spPr>
      </p:pic>
      <p:pic>
        <p:nvPicPr>
          <p:cNvPr id="1032" name="Picture 8" descr="Abigail Adams.jpg"/>
          <p:cNvPicPr>
            <a:picLocks noChangeAspect="1" noChangeArrowheads="1"/>
          </p:cNvPicPr>
          <p:nvPr/>
        </p:nvPicPr>
        <p:blipFill>
          <a:blip r:embed="rId7" cstate="print"/>
          <a:srcRect/>
          <a:stretch>
            <a:fillRect/>
          </a:stretch>
        </p:blipFill>
        <p:spPr bwMode="auto">
          <a:xfrm>
            <a:off x="6172200" y="2286000"/>
            <a:ext cx="2381250" cy="3095625"/>
          </a:xfrm>
          <a:prstGeom prst="rect">
            <a:avLst/>
          </a:prstGeom>
          <a:noFill/>
        </p:spPr>
      </p:pic>
      <p:pic>
        <p:nvPicPr>
          <p:cNvPr id="1034" name="Picture 10" descr="Karl Marx 001.jpg"/>
          <p:cNvPicPr>
            <a:picLocks noChangeAspect="1" noChangeArrowheads="1"/>
          </p:cNvPicPr>
          <p:nvPr/>
        </p:nvPicPr>
        <p:blipFill>
          <a:blip r:embed="rId8" cstate="print"/>
          <a:srcRect/>
          <a:stretch>
            <a:fillRect/>
          </a:stretch>
        </p:blipFill>
        <p:spPr bwMode="auto">
          <a:xfrm>
            <a:off x="2514600" y="3657600"/>
            <a:ext cx="2095500" cy="2981326"/>
          </a:xfrm>
          <a:prstGeom prst="rect">
            <a:avLst/>
          </a:prstGeom>
          <a:noFill/>
        </p:spPr>
      </p:pic>
      <p:sp>
        <p:nvSpPr>
          <p:cNvPr id="9" name="TextBox 8"/>
          <p:cNvSpPr txBox="1"/>
          <p:nvPr/>
        </p:nvSpPr>
        <p:spPr>
          <a:xfrm>
            <a:off x="2971800" y="6553200"/>
            <a:ext cx="1295400" cy="369332"/>
          </a:xfrm>
          <a:prstGeom prst="rect">
            <a:avLst/>
          </a:prstGeom>
          <a:noFill/>
        </p:spPr>
        <p:txBody>
          <a:bodyPr wrap="square" rtlCol="0">
            <a:spAutoFit/>
          </a:bodyPr>
          <a:lstStyle/>
          <a:p>
            <a:r>
              <a:rPr lang="en-US" b="1" dirty="0" smtClean="0"/>
              <a:t>Karl Marx</a:t>
            </a:r>
            <a:endParaRPr lang="en-US" b="1" dirty="0"/>
          </a:p>
        </p:txBody>
      </p:sp>
      <p:sp>
        <p:nvSpPr>
          <p:cNvPr id="10" name="TextBox 9"/>
          <p:cNvSpPr txBox="1"/>
          <p:nvPr/>
        </p:nvSpPr>
        <p:spPr>
          <a:xfrm>
            <a:off x="7086600" y="5334000"/>
            <a:ext cx="1828800" cy="369332"/>
          </a:xfrm>
          <a:prstGeom prst="rect">
            <a:avLst/>
          </a:prstGeom>
          <a:noFill/>
        </p:spPr>
        <p:txBody>
          <a:bodyPr wrap="square" rtlCol="0">
            <a:spAutoFit/>
          </a:bodyPr>
          <a:lstStyle/>
          <a:p>
            <a:r>
              <a:rPr lang="en-US" b="1" dirty="0" smtClean="0"/>
              <a:t>Abigail Adams</a:t>
            </a:r>
            <a:endParaRPr lang="en-US"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644</TotalTime>
  <Words>1043</Words>
  <Application>Microsoft Office PowerPoint</Application>
  <PresentationFormat>On-screen Show (4:3)</PresentationFormat>
  <Paragraphs>92</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Module</vt:lpstr>
      <vt:lpstr>Frankenstein: A Modern Prometheus</vt:lpstr>
      <vt:lpstr>Author – Mary Shelley</vt:lpstr>
      <vt:lpstr>Frankenstein</vt:lpstr>
      <vt:lpstr>Romantic Literature (19th century)</vt:lpstr>
      <vt:lpstr>Gothic Literature (19th-20th centuries)</vt:lpstr>
      <vt:lpstr>Style</vt:lpstr>
      <vt:lpstr>Style (continued)</vt:lpstr>
      <vt:lpstr>Setting</vt:lpstr>
      <vt:lpstr>Also in 1818…</vt:lpstr>
      <vt:lpstr>End</vt:lpstr>
      <vt:lpstr>The Epigraph</vt:lpstr>
      <vt:lpstr>Paradise Lost</vt:lpstr>
    </vt:vector>
  </TitlesOfParts>
  <Company>Frisco 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Frankenstein</dc:title>
  <dc:creator>Frisco ISD</dc:creator>
  <cp:lastModifiedBy>Frisco ISD</cp:lastModifiedBy>
  <cp:revision>45</cp:revision>
  <dcterms:created xsi:type="dcterms:W3CDTF">2014-01-28T14:39:37Z</dcterms:created>
  <dcterms:modified xsi:type="dcterms:W3CDTF">2014-02-03T22:10:47Z</dcterms:modified>
</cp:coreProperties>
</file>