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79" r:id="rId4"/>
    <p:sldId id="282" r:id="rId5"/>
    <p:sldId id="281" r:id="rId6"/>
    <p:sldId id="283" r:id="rId7"/>
    <p:sldId id="269" r:id="rId8"/>
    <p:sldId id="266" r:id="rId9"/>
    <p:sldId id="280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howGuides="1">
      <p:cViewPr varScale="1">
        <p:scale>
          <a:sx n="81" d="100"/>
          <a:sy n="81" d="100"/>
        </p:scale>
        <p:origin x="25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Quarter 1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 smtClean="0"/>
            <a:t>Friday, October 2nd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 smtClean="0"/>
            <a:t>Friday, October 16</a:t>
          </a:r>
          <a:r>
            <a:rPr lang="en-US" baseline="30000" dirty="0" smtClean="0"/>
            <a:t>th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smtClean="0"/>
            <a:t>Quarter 2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 smtClean="0"/>
            <a:t>Friday, November 20</a:t>
          </a:r>
          <a:r>
            <a:rPr lang="en-US" baseline="30000" dirty="0" smtClean="0"/>
            <a:t>th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en-US" dirty="0" smtClean="0"/>
            <a:t>Friday, December 11</a:t>
          </a:r>
          <a:r>
            <a:rPr lang="en-US" baseline="30000" dirty="0" smtClean="0"/>
            <a:t>th</a:t>
          </a:r>
          <a:endParaRPr lang="en-US" dirty="0"/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 smtClean="0"/>
            <a:t>Quarter 3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 smtClean="0"/>
            <a:t>Friday, February 12th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6EFA49A9-34C2-47A8-8FFF-C954AAA9DCE5}">
      <dgm:prSet phldrT="[Text]"/>
      <dgm:spPr/>
      <dgm:t>
        <a:bodyPr/>
        <a:lstStyle/>
        <a:p>
          <a:r>
            <a:rPr lang="en-US" dirty="0" smtClean="0"/>
            <a:t>Friday, January 8th</a:t>
          </a:r>
          <a:endParaRPr lang="en-US" dirty="0"/>
        </a:p>
      </dgm:t>
    </dgm:pt>
    <dgm:pt modelId="{BBCD256D-50D5-4566-86F1-F3201933A424}" type="parTrans" cxnId="{294BF11A-C95B-4788-BBBB-6D82FAD3338E}">
      <dgm:prSet/>
      <dgm:spPr/>
      <dgm:t>
        <a:bodyPr/>
        <a:lstStyle/>
        <a:p>
          <a:endParaRPr lang="en-US"/>
        </a:p>
      </dgm:t>
    </dgm:pt>
    <dgm:pt modelId="{6883867E-3CB8-43DC-A2F9-916CBC128C62}" type="sibTrans" cxnId="{294BF11A-C95B-4788-BBBB-6D82FAD3338E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E8E054-03F5-40B4-98A1-235F227C9F23}" type="presOf" srcId="{6EFA49A9-34C2-47A8-8FFF-C954AAA9DCE5}" destId="{782956A5-ADC8-4959-B856-589B9D9B9635}" srcOrd="0" destOrd="2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656B090-A676-4E00-8A74-815942300152}" type="presOf" srcId="{709ED9DC-E391-4C6C-B788-93F1C2EFB6FD}" destId="{782956A5-ADC8-4959-B856-589B9D9B9635}" srcOrd="0" destOrd="1" presId="urn:microsoft.com/office/officeart/2005/8/layout/vList2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294BF11A-C95B-4788-BBBB-6D82FAD3338E}" srcId="{3C67E77D-62FA-499D-B5E6-E79A091C5267}" destId="{6EFA49A9-34C2-47A8-8FFF-C954AAA9DCE5}" srcOrd="2" destOrd="0" parTransId="{BBCD256D-50D5-4566-86F1-F3201933A424}" sibTransId="{6883867E-3CB8-43DC-A2F9-916CBC128C62}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9/24/2015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Projects\ApproachPaper_Rubric.doc" TargetMode="External"/><Relationship Id="rId2" Type="http://schemas.openxmlformats.org/officeDocument/2006/relationships/hyperlink" Target="Approach_Paper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Approach%20Paper%20Sample%20The%20Witch%20of%20Blackbird%20Pond.doc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Independent Reading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IR Novels per Quarter</a:t>
            </a:r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0583532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In addition to the in-class novels we read, you will choose 2-3 novels of leisure. (Two in quarters 1 &amp; 4 and three in quarters 2 &amp;3.)</a:t>
            </a:r>
          </a:p>
          <a:p>
            <a:r>
              <a:rPr lang="en-US" sz="2100" dirty="0" smtClean="0"/>
              <a:t>3-4 sentence summaries are to be written for each chapter as a reading log. Chapter and date is required.</a:t>
            </a:r>
          </a:p>
          <a:p>
            <a:r>
              <a:rPr lang="en-US" sz="2100" dirty="0" smtClean="0"/>
              <a:t>There will be a final product required for each IR novel. Approach papers will cover the novel’s literary significance as well as the CC objectives.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750-1050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Lexile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66998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Genre </a:t>
            </a:r>
            <a:r>
              <a:rPr lang="en-US" dirty="0" smtClean="0"/>
              <a:t>for </a:t>
            </a:r>
            <a:r>
              <a:rPr lang="en-US" smtClean="0"/>
              <a:t>IR Novels- FICTION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Fiction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Historical Fiction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Realistic Fiction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Science Fiction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Mystery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Fantasy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Non-Fiction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You will be given opportunities </a:t>
            </a:r>
          </a:p>
          <a:p>
            <a:pPr marL="0" indent="0">
              <a:buNone/>
            </a:pPr>
            <a:r>
              <a:rPr lang="en-US" dirty="0" smtClean="0"/>
              <a:t>to read and analyze a variety </a:t>
            </a:r>
          </a:p>
          <a:p>
            <a:pPr marL="0" indent="0">
              <a:buNone/>
            </a:pPr>
            <a:r>
              <a:rPr lang="en-US" dirty="0" smtClean="0"/>
              <a:t>of non-fiction (informational </a:t>
            </a:r>
          </a:p>
          <a:p>
            <a:pPr marL="0" indent="0">
              <a:buNone/>
            </a:pPr>
            <a:r>
              <a:rPr lang="en-US" dirty="0" smtClean="0"/>
              <a:t>texts), but the IR novel projects</a:t>
            </a:r>
          </a:p>
          <a:p>
            <a:pPr marL="0" indent="0">
              <a:buNone/>
            </a:pPr>
            <a:r>
              <a:rPr lang="en-US" dirty="0" smtClean="0"/>
              <a:t>are not the time to choose </a:t>
            </a:r>
          </a:p>
          <a:p>
            <a:pPr marL="0" indent="0">
              <a:buNone/>
            </a:pPr>
            <a:r>
              <a:rPr lang="en-US" dirty="0" smtClean="0"/>
              <a:t>such texts. All IR novels are to </a:t>
            </a:r>
          </a:p>
          <a:p>
            <a:pPr marL="0" indent="0">
              <a:buNone/>
            </a:pPr>
            <a:r>
              <a:rPr lang="en-US" dirty="0" smtClean="0"/>
              <a:t>be </a:t>
            </a:r>
            <a:r>
              <a:rPr lang="en-US" b="1" dirty="0" smtClean="0"/>
              <a:t>FICTION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9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Novel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Find books with the appropriate lexile and content.</a:t>
            </a:r>
          </a:p>
          <a:p>
            <a:r>
              <a:rPr lang="en-US" dirty="0" smtClean="0"/>
              <a:t>No books with pictures (including graphic novels)</a:t>
            </a:r>
          </a:p>
          <a:p>
            <a:r>
              <a:rPr lang="en-US" dirty="0" smtClean="0"/>
              <a:t>Books should have 200+ pages on average.</a:t>
            </a:r>
          </a:p>
          <a:p>
            <a:r>
              <a:rPr lang="en-US" dirty="0" smtClean="0"/>
              <a:t>Choose a book you have not read before.</a:t>
            </a:r>
          </a:p>
          <a:p>
            <a:r>
              <a:rPr lang="en-US" dirty="0" smtClean="0"/>
              <a:t>No more than 2 books in a series </a:t>
            </a:r>
            <a:r>
              <a:rPr lang="en-US" smtClean="0"/>
              <a:t>(exception-trilogies)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600200"/>
            <a:ext cx="5029200" cy="4165600"/>
          </a:xfrm>
        </p:spPr>
      </p:pic>
    </p:spTree>
    <p:extLst>
      <p:ext uri="{BB962C8B-B14F-4D97-AF65-F5344CB8AC3E}">
        <p14:creationId xmlns:p14="http://schemas.microsoft.com/office/powerpoint/2010/main" val="14357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Approach Papers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 action="ppaction://hlinkfile"/>
              </a:rPr>
              <a:t>Approach Paper </a:t>
            </a:r>
            <a:r>
              <a:rPr lang="en-US" dirty="0" smtClean="0">
                <a:hlinkClick r:id="rId3" action="ppaction://hlinkfile"/>
              </a:rPr>
              <a:t>Rubric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4" action="ppaction://hlinkfile"/>
              </a:rPr>
              <a:t>Approach Paper Sample for </a:t>
            </a:r>
            <a:r>
              <a:rPr lang="en-US" i="1" dirty="0" smtClean="0">
                <a:hlinkClick r:id="rId4" action="ppaction://hlinkfile"/>
              </a:rPr>
              <a:t>The Witch of Blackbird Pond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1447800"/>
            <a:ext cx="7008574" cy="492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“Some books leave us free and some books make us free.”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–Ralph Waldo Emerson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1143001"/>
            <a:ext cx="7008574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242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Books 16x9</vt:lpstr>
      <vt:lpstr>Independent Reading</vt:lpstr>
      <vt:lpstr>2-3 IR Novels per Quarter</vt:lpstr>
      <vt:lpstr>750-1050</vt:lpstr>
      <vt:lpstr>Genre for IR Novels- FICTION </vt:lpstr>
      <vt:lpstr>IR Novel Criteria</vt:lpstr>
      <vt:lpstr>Approach Papers  Approach Paper Rubric  Approach Paper Sample for The Witch of Blackbird Pond   </vt:lpstr>
      <vt:lpstr>“Some books leave us free and some books make us free.”   –Ralph Waldo Emerson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2015-09-18T03:14:41Z</dcterms:created>
  <dcterms:modified xsi:type="dcterms:W3CDTF">2015-09-24T13:22:06Z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